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39"/>
  </p:notesMasterIdLst>
  <p:handoutMasterIdLst>
    <p:handoutMasterId r:id="rId40"/>
  </p:handoutMasterIdLst>
  <p:sldIdLst>
    <p:sldId id="302" r:id="rId5"/>
    <p:sldId id="296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35" r:id="rId14"/>
    <p:sldId id="311" r:id="rId15"/>
    <p:sldId id="312" r:id="rId16"/>
    <p:sldId id="313" r:id="rId17"/>
    <p:sldId id="315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323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064783-ED3B-F5A8-751F-921A2949871E}" name="Antoine Gérard" initials="AG" userId="S::antoine.gerard@segec.be::2a51efba-c833-4cf3-9e70-6e6566149dde" providerId="AD"/>
  <p188:author id="{8128429A-E26E-B019-52C5-23E4B0E8ADF8}" name="Noel Veronique" initials="VN" userId="S::veronique.noel@segec.be::4e8f6562-2160-4afb-8780-6c6b41fbe9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9DAD-AD04-4E3C-980A-C3CB335671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F00FB-F173-4AE1-9CAD-FB6488A8753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1800" dirty="0"/>
            <a:t>Arrêté du Gouvernement de la Communauté française rendant obligatoire la décision du 24 janvier 1996 de la Commission paritaire de l’Enseignement fondamental libre confessionnel relative à la création d’une instance de concertation locale entre pouvoirs organisateurs et délégations syndicales. </a:t>
          </a:r>
          <a:endParaRPr lang="en-US" sz="1800" dirty="0"/>
        </a:p>
      </dgm:t>
    </dgm:pt>
    <dgm:pt modelId="{543FEB7F-87B6-42A9-994A-B215F8FAB557}" type="parTrans" cxnId="{FEAEE4B4-E9B4-42FF-B556-49E718923AF2}">
      <dgm:prSet/>
      <dgm:spPr/>
      <dgm:t>
        <a:bodyPr/>
        <a:lstStyle/>
        <a:p>
          <a:endParaRPr lang="en-US"/>
        </a:p>
      </dgm:t>
    </dgm:pt>
    <dgm:pt modelId="{C85FF069-1C2F-4A86-9477-4CAADFB9A4D8}" type="sibTrans" cxnId="{FEAEE4B4-E9B4-42FF-B556-49E718923AF2}">
      <dgm:prSet/>
      <dgm:spPr/>
      <dgm:t>
        <a:bodyPr/>
        <a:lstStyle/>
        <a:p>
          <a:endParaRPr lang="en-US"/>
        </a:p>
      </dgm:t>
    </dgm:pt>
    <dgm:pt modelId="{CB675553-7F2F-4858-9206-3F9B74CB999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1800" dirty="0"/>
            <a:t>Décision de la commission paritaire de l’enseignement fondamental de l’enseignement fondamental libre de septembre 1996 concernant le règlement d’ordre intérieur (ROI) type d’une Instance de Concertation Locale (ICL).</a:t>
          </a:r>
          <a:endParaRPr lang="en-US" sz="1800" dirty="0"/>
        </a:p>
      </dgm:t>
    </dgm:pt>
    <dgm:pt modelId="{0E64CE38-24C4-4451-BED6-739501B8E365}" type="parTrans" cxnId="{F809F446-79C0-418A-8E96-C5E52BEF3A60}">
      <dgm:prSet/>
      <dgm:spPr/>
      <dgm:t>
        <a:bodyPr/>
        <a:lstStyle/>
        <a:p>
          <a:endParaRPr lang="en-US"/>
        </a:p>
      </dgm:t>
    </dgm:pt>
    <dgm:pt modelId="{3C9C41D4-7BED-4B71-B7F6-CE0BE99D2FCF}" type="sibTrans" cxnId="{F809F446-79C0-418A-8E96-C5E52BEF3A60}">
      <dgm:prSet/>
      <dgm:spPr/>
      <dgm:t>
        <a:bodyPr/>
        <a:lstStyle/>
        <a:p>
          <a:endParaRPr lang="en-US"/>
        </a:p>
      </dgm:t>
    </dgm:pt>
    <dgm:pt modelId="{F2E36B8E-2F84-4980-9111-924B4FBA6CC3}" type="pres">
      <dgm:prSet presAssocID="{84C69DAD-AD04-4E3C-980A-C3CB335671E0}" presName="root" presStyleCnt="0">
        <dgm:presLayoutVars>
          <dgm:dir/>
          <dgm:resizeHandles val="exact"/>
        </dgm:presLayoutVars>
      </dgm:prSet>
      <dgm:spPr/>
    </dgm:pt>
    <dgm:pt modelId="{3696A28E-D302-4A89-BAA8-8DB136BFD7A9}" type="pres">
      <dgm:prSet presAssocID="{80BF00FB-F173-4AE1-9CAD-FB6488A87532}" presName="compNode" presStyleCnt="0"/>
      <dgm:spPr/>
    </dgm:pt>
    <dgm:pt modelId="{A7B9B0B2-9A67-49FA-BED8-19BA9485FCA4}" type="pres">
      <dgm:prSet presAssocID="{80BF00FB-F173-4AE1-9CAD-FB6488A87532}" presName="bgRect" presStyleLbl="bgShp" presStyleIdx="0" presStyleCnt="2"/>
      <dgm:spPr/>
    </dgm:pt>
    <dgm:pt modelId="{C8BC2D4D-4130-4162-9FA0-237A04C690D4}" type="pres">
      <dgm:prSet presAssocID="{80BF00FB-F173-4AE1-9CAD-FB6488A875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au d'officiel"/>
        </a:ext>
      </dgm:extLst>
    </dgm:pt>
    <dgm:pt modelId="{87C50AF8-F869-4ABA-BAE9-8370141B069F}" type="pres">
      <dgm:prSet presAssocID="{80BF00FB-F173-4AE1-9CAD-FB6488A87532}" presName="spaceRect" presStyleCnt="0"/>
      <dgm:spPr/>
    </dgm:pt>
    <dgm:pt modelId="{695B52EC-004E-4920-AB1E-F18BE0EA3CE2}" type="pres">
      <dgm:prSet presAssocID="{80BF00FB-F173-4AE1-9CAD-FB6488A87532}" presName="parTx" presStyleLbl="revTx" presStyleIdx="0" presStyleCnt="2">
        <dgm:presLayoutVars>
          <dgm:chMax val="0"/>
          <dgm:chPref val="0"/>
        </dgm:presLayoutVars>
      </dgm:prSet>
      <dgm:spPr/>
    </dgm:pt>
    <dgm:pt modelId="{BF1D7E05-FC81-4693-B4A7-E75CA21E21DB}" type="pres">
      <dgm:prSet presAssocID="{C85FF069-1C2F-4A86-9477-4CAADFB9A4D8}" presName="sibTrans" presStyleCnt="0"/>
      <dgm:spPr/>
    </dgm:pt>
    <dgm:pt modelId="{37131FDE-EFAF-4A84-89CF-6AD7D3BBC4DC}" type="pres">
      <dgm:prSet presAssocID="{CB675553-7F2F-4858-9206-3F9B74CB999C}" presName="compNode" presStyleCnt="0"/>
      <dgm:spPr/>
    </dgm:pt>
    <dgm:pt modelId="{E73B9203-0924-4063-BAE9-7C9B3B764156}" type="pres">
      <dgm:prSet presAssocID="{CB675553-7F2F-4858-9206-3F9B74CB999C}" presName="bgRect" presStyleLbl="bgShp" presStyleIdx="1" presStyleCnt="2"/>
      <dgm:spPr/>
    </dgm:pt>
    <dgm:pt modelId="{8916D2EC-4A35-41C5-9E9C-49437CCD14AF}" type="pres">
      <dgm:prSet presAssocID="{CB675553-7F2F-4858-9206-3F9B74CB99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ge"/>
        </a:ext>
      </dgm:extLst>
    </dgm:pt>
    <dgm:pt modelId="{093998B5-4645-48C4-AB1F-7CB2E6F78588}" type="pres">
      <dgm:prSet presAssocID="{CB675553-7F2F-4858-9206-3F9B74CB999C}" presName="spaceRect" presStyleCnt="0"/>
      <dgm:spPr/>
    </dgm:pt>
    <dgm:pt modelId="{B0CE9CF6-8E0C-40B1-AB44-6292E11B255D}" type="pres">
      <dgm:prSet presAssocID="{CB675553-7F2F-4858-9206-3F9B74CB99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893346-5CC2-44E2-936D-1ABF8E105C27}" type="presOf" srcId="{CB675553-7F2F-4858-9206-3F9B74CB999C}" destId="{B0CE9CF6-8E0C-40B1-AB44-6292E11B255D}" srcOrd="0" destOrd="0" presId="urn:microsoft.com/office/officeart/2018/2/layout/IconVerticalSolidList"/>
    <dgm:cxn modelId="{F809F446-79C0-418A-8E96-C5E52BEF3A60}" srcId="{84C69DAD-AD04-4E3C-980A-C3CB335671E0}" destId="{CB675553-7F2F-4858-9206-3F9B74CB999C}" srcOrd="1" destOrd="0" parTransId="{0E64CE38-24C4-4451-BED6-739501B8E365}" sibTransId="{3C9C41D4-7BED-4B71-B7F6-CE0BE99D2FCF}"/>
    <dgm:cxn modelId="{8CECD84D-C0AE-45F0-9E94-A8801BE26103}" type="presOf" srcId="{84C69DAD-AD04-4E3C-980A-C3CB335671E0}" destId="{F2E36B8E-2F84-4980-9111-924B4FBA6CC3}" srcOrd="0" destOrd="0" presId="urn:microsoft.com/office/officeart/2018/2/layout/IconVerticalSolidList"/>
    <dgm:cxn modelId="{FEAEE4B4-E9B4-42FF-B556-49E718923AF2}" srcId="{84C69DAD-AD04-4E3C-980A-C3CB335671E0}" destId="{80BF00FB-F173-4AE1-9CAD-FB6488A87532}" srcOrd="0" destOrd="0" parTransId="{543FEB7F-87B6-42A9-994A-B215F8FAB557}" sibTransId="{C85FF069-1C2F-4A86-9477-4CAADFB9A4D8}"/>
    <dgm:cxn modelId="{B3675BC8-471A-41AD-8B2B-C4CE3D141615}" type="presOf" srcId="{80BF00FB-F173-4AE1-9CAD-FB6488A87532}" destId="{695B52EC-004E-4920-AB1E-F18BE0EA3CE2}" srcOrd="0" destOrd="0" presId="urn:microsoft.com/office/officeart/2018/2/layout/IconVerticalSolidList"/>
    <dgm:cxn modelId="{445066B1-22A0-4A02-8BB1-79C6F55968AA}" type="presParOf" srcId="{F2E36B8E-2F84-4980-9111-924B4FBA6CC3}" destId="{3696A28E-D302-4A89-BAA8-8DB136BFD7A9}" srcOrd="0" destOrd="0" presId="urn:microsoft.com/office/officeart/2018/2/layout/IconVerticalSolidList"/>
    <dgm:cxn modelId="{5D06D788-E77B-4F35-A21C-B281C383B5FA}" type="presParOf" srcId="{3696A28E-D302-4A89-BAA8-8DB136BFD7A9}" destId="{A7B9B0B2-9A67-49FA-BED8-19BA9485FCA4}" srcOrd="0" destOrd="0" presId="urn:microsoft.com/office/officeart/2018/2/layout/IconVerticalSolidList"/>
    <dgm:cxn modelId="{6674C8C1-69A1-4250-80FC-32C9936CD49A}" type="presParOf" srcId="{3696A28E-D302-4A89-BAA8-8DB136BFD7A9}" destId="{C8BC2D4D-4130-4162-9FA0-237A04C690D4}" srcOrd="1" destOrd="0" presId="urn:microsoft.com/office/officeart/2018/2/layout/IconVerticalSolidList"/>
    <dgm:cxn modelId="{15FC4BCE-BD92-4081-97C7-0E7040E5882B}" type="presParOf" srcId="{3696A28E-D302-4A89-BAA8-8DB136BFD7A9}" destId="{87C50AF8-F869-4ABA-BAE9-8370141B069F}" srcOrd="2" destOrd="0" presId="urn:microsoft.com/office/officeart/2018/2/layout/IconVerticalSolidList"/>
    <dgm:cxn modelId="{1719CF5B-4F3B-47A6-A9B1-8799599716D5}" type="presParOf" srcId="{3696A28E-D302-4A89-BAA8-8DB136BFD7A9}" destId="{695B52EC-004E-4920-AB1E-F18BE0EA3CE2}" srcOrd="3" destOrd="0" presId="urn:microsoft.com/office/officeart/2018/2/layout/IconVerticalSolidList"/>
    <dgm:cxn modelId="{2C17B0EA-39D7-42B2-B17E-B882B4C35EDB}" type="presParOf" srcId="{F2E36B8E-2F84-4980-9111-924B4FBA6CC3}" destId="{BF1D7E05-FC81-4693-B4A7-E75CA21E21DB}" srcOrd="1" destOrd="0" presId="urn:microsoft.com/office/officeart/2018/2/layout/IconVerticalSolidList"/>
    <dgm:cxn modelId="{7B596BD0-7A03-420A-92BA-5E13372169C9}" type="presParOf" srcId="{F2E36B8E-2F84-4980-9111-924B4FBA6CC3}" destId="{37131FDE-EFAF-4A84-89CF-6AD7D3BBC4DC}" srcOrd="2" destOrd="0" presId="urn:microsoft.com/office/officeart/2018/2/layout/IconVerticalSolidList"/>
    <dgm:cxn modelId="{3AB33256-8102-4B15-B473-EB3D8AD87CBA}" type="presParOf" srcId="{37131FDE-EFAF-4A84-89CF-6AD7D3BBC4DC}" destId="{E73B9203-0924-4063-BAE9-7C9B3B764156}" srcOrd="0" destOrd="0" presId="urn:microsoft.com/office/officeart/2018/2/layout/IconVerticalSolidList"/>
    <dgm:cxn modelId="{C9853614-278F-48D2-8AEE-A04D7AAF4E50}" type="presParOf" srcId="{37131FDE-EFAF-4A84-89CF-6AD7D3BBC4DC}" destId="{8916D2EC-4A35-41C5-9E9C-49437CCD14AF}" srcOrd="1" destOrd="0" presId="urn:microsoft.com/office/officeart/2018/2/layout/IconVerticalSolidList"/>
    <dgm:cxn modelId="{6F058563-5C5D-4877-8A18-CF27FA0B9DFF}" type="presParOf" srcId="{37131FDE-EFAF-4A84-89CF-6AD7D3BBC4DC}" destId="{093998B5-4645-48C4-AB1F-7CB2E6F78588}" srcOrd="2" destOrd="0" presId="urn:microsoft.com/office/officeart/2018/2/layout/IconVerticalSolidList"/>
    <dgm:cxn modelId="{7234D641-E0A7-4CEA-AB56-482B209ECD4B}" type="presParOf" srcId="{37131FDE-EFAF-4A84-89CF-6AD7D3BBC4DC}" destId="{B0CE9CF6-8E0C-40B1-AB44-6292E11B25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69DAD-AD04-4E3C-980A-C3CB335671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F00FB-F173-4AE1-9CAD-FB6488A8753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2000" b="1" dirty="0"/>
            <a:t>Tâches préparatoires</a:t>
          </a:r>
        </a:p>
        <a:p>
          <a:pPr algn="just">
            <a:lnSpc>
              <a:spcPct val="100000"/>
            </a:lnSpc>
          </a:pPr>
          <a:r>
            <a:rPr lang="fr-FR" sz="1800" dirty="0"/>
            <a:t>Réunions du personnel et présentation des dossiers.</a:t>
          </a:r>
          <a:endParaRPr lang="en-US" sz="1800" dirty="0"/>
        </a:p>
      </dgm:t>
    </dgm:pt>
    <dgm:pt modelId="{543FEB7F-87B6-42A9-994A-B215F8FAB557}" type="parTrans" cxnId="{FEAEE4B4-E9B4-42FF-B556-49E718923AF2}">
      <dgm:prSet/>
      <dgm:spPr/>
      <dgm:t>
        <a:bodyPr/>
        <a:lstStyle/>
        <a:p>
          <a:endParaRPr lang="en-US"/>
        </a:p>
      </dgm:t>
    </dgm:pt>
    <dgm:pt modelId="{C85FF069-1C2F-4A86-9477-4CAADFB9A4D8}" type="sibTrans" cxnId="{FEAEE4B4-E9B4-42FF-B556-49E718923AF2}">
      <dgm:prSet/>
      <dgm:spPr/>
      <dgm:t>
        <a:bodyPr/>
        <a:lstStyle/>
        <a:p>
          <a:endParaRPr lang="en-US"/>
        </a:p>
      </dgm:t>
    </dgm:pt>
    <dgm:pt modelId="{CB675553-7F2F-4858-9206-3F9B74CB999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2000" b="1" dirty="0"/>
            <a:t>Informations des collègues</a:t>
          </a:r>
        </a:p>
        <a:p>
          <a:pPr algn="just">
            <a:lnSpc>
              <a:spcPct val="100000"/>
            </a:lnSpc>
          </a:pPr>
          <a:r>
            <a:rPr lang="fr-FR" sz="1800" dirty="0"/>
            <a:t>Après chaque réunion ICL ;</a:t>
          </a:r>
        </a:p>
        <a:p>
          <a:pPr algn="just">
            <a:lnSpc>
              <a:spcPct val="100000"/>
            </a:lnSpc>
          </a:pPr>
          <a:r>
            <a:rPr lang="en-US" sz="1800" dirty="0"/>
            <a:t>Rapport </a:t>
          </a:r>
          <a:r>
            <a:rPr lang="en-US" sz="1800" dirty="0" err="1"/>
            <a:t>annuel</a:t>
          </a:r>
          <a:r>
            <a:rPr lang="en-US" sz="1800" dirty="0"/>
            <a:t>.</a:t>
          </a:r>
        </a:p>
      </dgm:t>
    </dgm:pt>
    <dgm:pt modelId="{3C9C41D4-7BED-4B71-B7F6-CE0BE99D2FCF}" type="sibTrans" cxnId="{F809F446-79C0-418A-8E96-C5E52BEF3A60}">
      <dgm:prSet/>
      <dgm:spPr/>
      <dgm:t>
        <a:bodyPr/>
        <a:lstStyle/>
        <a:p>
          <a:endParaRPr lang="en-US"/>
        </a:p>
      </dgm:t>
    </dgm:pt>
    <dgm:pt modelId="{0E64CE38-24C4-4451-BED6-739501B8E365}" type="parTrans" cxnId="{F809F446-79C0-418A-8E96-C5E52BEF3A60}">
      <dgm:prSet/>
      <dgm:spPr/>
      <dgm:t>
        <a:bodyPr/>
        <a:lstStyle/>
        <a:p>
          <a:endParaRPr lang="en-US"/>
        </a:p>
      </dgm:t>
    </dgm:pt>
    <dgm:pt modelId="{F2E36B8E-2F84-4980-9111-924B4FBA6CC3}" type="pres">
      <dgm:prSet presAssocID="{84C69DAD-AD04-4E3C-980A-C3CB335671E0}" presName="root" presStyleCnt="0">
        <dgm:presLayoutVars>
          <dgm:dir/>
          <dgm:resizeHandles val="exact"/>
        </dgm:presLayoutVars>
      </dgm:prSet>
      <dgm:spPr/>
    </dgm:pt>
    <dgm:pt modelId="{3696A28E-D302-4A89-BAA8-8DB136BFD7A9}" type="pres">
      <dgm:prSet presAssocID="{80BF00FB-F173-4AE1-9CAD-FB6488A87532}" presName="compNode" presStyleCnt="0"/>
      <dgm:spPr/>
    </dgm:pt>
    <dgm:pt modelId="{A7B9B0B2-9A67-49FA-BED8-19BA9485FCA4}" type="pres">
      <dgm:prSet presAssocID="{80BF00FB-F173-4AE1-9CAD-FB6488A87532}" presName="bgRect" presStyleLbl="bgShp" presStyleIdx="0" presStyleCnt="2"/>
      <dgm:spPr/>
    </dgm:pt>
    <dgm:pt modelId="{C8BC2D4D-4130-4162-9FA0-237A04C690D4}" type="pres">
      <dgm:prSet presAssocID="{80BF00FB-F173-4AE1-9CAD-FB6488A875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87C50AF8-F869-4ABA-BAE9-8370141B069F}" type="pres">
      <dgm:prSet presAssocID="{80BF00FB-F173-4AE1-9CAD-FB6488A87532}" presName="spaceRect" presStyleCnt="0"/>
      <dgm:spPr/>
    </dgm:pt>
    <dgm:pt modelId="{695B52EC-004E-4920-AB1E-F18BE0EA3CE2}" type="pres">
      <dgm:prSet presAssocID="{80BF00FB-F173-4AE1-9CAD-FB6488A87532}" presName="parTx" presStyleLbl="revTx" presStyleIdx="0" presStyleCnt="2">
        <dgm:presLayoutVars>
          <dgm:chMax val="0"/>
          <dgm:chPref val="0"/>
        </dgm:presLayoutVars>
      </dgm:prSet>
      <dgm:spPr/>
    </dgm:pt>
    <dgm:pt modelId="{BF1D7E05-FC81-4693-B4A7-E75CA21E21DB}" type="pres">
      <dgm:prSet presAssocID="{C85FF069-1C2F-4A86-9477-4CAADFB9A4D8}" presName="sibTrans" presStyleCnt="0"/>
      <dgm:spPr/>
    </dgm:pt>
    <dgm:pt modelId="{37131FDE-EFAF-4A84-89CF-6AD7D3BBC4DC}" type="pres">
      <dgm:prSet presAssocID="{CB675553-7F2F-4858-9206-3F9B74CB999C}" presName="compNode" presStyleCnt="0"/>
      <dgm:spPr/>
    </dgm:pt>
    <dgm:pt modelId="{E73B9203-0924-4063-BAE9-7C9B3B764156}" type="pres">
      <dgm:prSet presAssocID="{CB675553-7F2F-4858-9206-3F9B74CB999C}" presName="bgRect" presStyleLbl="bgShp" presStyleIdx="1" presStyleCnt="2"/>
      <dgm:spPr/>
    </dgm:pt>
    <dgm:pt modelId="{8916D2EC-4A35-41C5-9E9C-49437CCD14AF}" type="pres">
      <dgm:prSet presAssocID="{CB675553-7F2F-4858-9206-3F9B74CB999C}" presName="iconRect" presStyleLbl="node1" presStyleIdx="1" presStyleCnt="2" custLinFactNeighborX="21408" custLinFactNeighborY="11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93998B5-4645-48C4-AB1F-7CB2E6F78588}" type="pres">
      <dgm:prSet presAssocID="{CB675553-7F2F-4858-9206-3F9B74CB999C}" presName="spaceRect" presStyleCnt="0"/>
      <dgm:spPr/>
    </dgm:pt>
    <dgm:pt modelId="{B0CE9CF6-8E0C-40B1-AB44-6292E11B255D}" type="pres">
      <dgm:prSet presAssocID="{CB675553-7F2F-4858-9206-3F9B74CB99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893346-5CC2-44E2-936D-1ABF8E105C27}" type="presOf" srcId="{CB675553-7F2F-4858-9206-3F9B74CB999C}" destId="{B0CE9CF6-8E0C-40B1-AB44-6292E11B255D}" srcOrd="0" destOrd="0" presId="urn:microsoft.com/office/officeart/2018/2/layout/IconVerticalSolidList"/>
    <dgm:cxn modelId="{F809F446-79C0-418A-8E96-C5E52BEF3A60}" srcId="{84C69DAD-AD04-4E3C-980A-C3CB335671E0}" destId="{CB675553-7F2F-4858-9206-3F9B74CB999C}" srcOrd="1" destOrd="0" parTransId="{0E64CE38-24C4-4451-BED6-739501B8E365}" sibTransId="{3C9C41D4-7BED-4B71-B7F6-CE0BE99D2FCF}"/>
    <dgm:cxn modelId="{8CECD84D-C0AE-45F0-9E94-A8801BE26103}" type="presOf" srcId="{84C69DAD-AD04-4E3C-980A-C3CB335671E0}" destId="{F2E36B8E-2F84-4980-9111-924B4FBA6CC3}" srcOrd="0" destOrd="0" presId="urn:microsoft.com/office/officeart/2018/2/layout/IconVerticalSolidList"/>
    <dgm:cxn modelId="{FEAEE4B4-E9B4-42FF-B556-49E718923AF2}" srcId="{84C69DAD-AD04-4E3C-980A-C3CB335671E0}" destId="{80BF00FB-F173-4AE1-9CAD-FB6488A87532}" srcOrd="0" destOrd="0" parTransId="{543FEB7F-87B6-42A9-994A-B215F8FAB557}" sibTransId="{C85FF069-1C2F-4A86-9477-4CAADFB9A4D8}"/>
    <dgm:cxn modelId="{B3675BC8-471A-41AD-8B2B-C4CE3D141615}" type="presOf" srcId="{80BF00FB-F173-4AE1-9CAD-FB6488A87532}" destId="{695B52EC-004E-4920-AB1E-F18BE0EA3CE2}" srcOrd="0" destOrd="0" presId="urn:microsoft.com/office/officeart/2018/2/layout/IconVerticalSolidList"/>
    <dgm:cxn modelId="{445066B1-22A0-4A02-8BB1-79C6F55968AA}" type="presParOf" srcId="{F2E36B8E-2F84-4980-9111-924B4FBA6CC3}" destId="{3696A28E-D302-4A89-BAA8-8DB136BFD7A9}" srcOrd="0" destOrd="0" presId="urn:microsoft.com/office/officeart/2018/2/layout/IconVerticalSolidList"/>
    <dgm:cxn modelId="{5D06D788-E77B-4F35-A21C-B281C383B5FA}" type="presParOf" srcId="{3696A28E-D302-4A89-BAA8-8DB136BFD7A9}" destId="{A7B9B0B2-9A67-49FA-BED8-19BA9485FCA4}" srcOrd="0" destOrd="0" presId="urn:microsoft.com/office/officeart/2018/2/layout/IconVerticalSolidList"/>
    <dgm:cxn modelId="{6674C8C1-69A1-4250-80FC-32C9936CD49A}" type="presParOf" srcId="{3696A28E-D302-4A89-BAA8-8DB136BFD7A9}" destId="{C8BC2D4D-4130-4162-9FA0-237A04C690D4}" srcOrd="1" destOrd="0" presId="urn:microsoft.com/office/officeart/2018/2/layout/IconVerticalSolidList"/>
    <dgm:cxn modelId="{15FC4BCE-BD92-4081-97C7-0E7040E5882B}" type="presParOf" srcId="{3696A28E-D302-4A89-BAA8-8DB136BFD7A9}" destId="{87C50AF8-F869-4ABA-BAE9-8370141B069F}" srcOrd="2" destOrd="0" presId="urn:microsoft.com/office/officeart/2018/2/layout/IconVerticalSolidList"/>
    <dgm:cxn modelId="{1719CF5B-4F3B-47A6-A9B1-8799599716D5}" type="presParOf" srcId="{3696A28E-D302-4A89-BAA8-8DB136BFD7A9}" destId="{695B52EC-004E-4920-AB1E-F18BE0EA3CE2}" srcOrd="3" destOrd="0" presId="urn:microsoft.com/office/officeart/2018/2/layout/IconVerticalSolidList"/>
    <dgm:cxn modelId="{2C17B0EA-39D7-42B2-B17E-B882B4C35EDB}" type="presParOf" srcId="{F2E36B8E-2F84-4980-9111-924B4FBA6CC3}" destId="{BF1D7E05-FC81-4693-B4A7-E75CA21E21DB}" srcOrd="1" destOrd="0" presId="urn:microsoft.com/office/officeart/2018/2/layout/IconVerticalSolidList"/>
    <dgm:cxn modelId="{7B596BD0-7A03-420A-92BA-5E13372169C9}" type="presParOf" srcId="{F2E36B8E-2F84-4980-9111-924B4FBA6CC3}" destId="{37131FDE-EFAF-4A84-89CF-6AD7D3BBC4DC}" srcOrd="2" destOrd="0" presId="urn:microsoft.com/office/officeart/2018/2/layout/IconVerticalSolidList"/>
    <dgm:cxn modelId="{3AB33256-8102-4B15-B473-EB3D8AD87CBA}" type="presParOf" srcId="{37131FDE-EFAF-4A84-89CF-6AD7D3BBC4DC}" destId="{E73B9203-0924-4063-BAE9-7C9B3B764156}" srcOrd="0" destOrd="0" presId="urn:microsoft.com/office/officeart/2018/2/layout/IconVerticalSolidList"/>
    <dgm:cxn modelId="{C9853614-278F-48D2-8AEE-A04D7AAF4E50}" type="presParOf" srcId="{37131FDE-EFAF-4A84-89CF-6AD7D3BBC4DC}" destId="{8916D2EC-4A35-41C5-9E9C-49437CCD14AF}" srcOrd="1" destOrd="0" presId="urn:microsoft.com/office/officeart/2018/2/layout/IconVerticalSolidList"/>
    <dgm:cxn modelId="{6F058563-5C5D-4877-8A18-CF27FA0B9DFF}" type="presParOf" srcId="{37131FDE-EFAF-4A84-89CF-6AD7D3BBC4DC}" destId="{093998B5-4645-48C4-AB1F-7CB2E6F78588}" srcOrd="2" destOrd="0" presId="urn:microsoft.com/office/officeart/2018/2/layout/IconVerticalSolidList"/>
    <dgm:cxn modelId="{7234D641-E0A7-4CEA-AB56-482B209ECD4B}" type="presParOf" srcId="{37131FDE-EFAF-4A84-89CF-6AD7D3BBC4DC}" destId="{B0CE9CF6-8E0C-40B1-AB44-6292E11B25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69DAD-AD04-4E3C-980A-C3CB335671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F00FB-F173-4AE1-9CAD-FB6488A8753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2000" b="1" dirty="0">
              <a:solidFill>
                <a:schemeClr val="tx2">
                  <a:lumMod val="50000"/>
                  <a:lumOff val="50000"/>
                </a:schemeClr>
              </a:solidFill>
            </a:rPr>
            <a:t>De l’ordre du jour des réunions ICL.</a:t>
          </a:r>
        </a:p>
      </dgm:t>
    </dgm:pt>
    <dgm:pt modelId="{543FEB7F-87B6-42A9-994A-B215F8FAB557}" type="parTrans" cxnId="{FEAEE4B4-E9B4-42FF-B556-49E718923AF2}">
      <dgm:prSet/>
      <dgm:spPr/>
      <dgm:t>
        <a:bodyPr/>
        <a:lstStyle/>
        <a:p>
          <a:endParaRPr lang="en-US"/>
        </a:p>
      </dgm:t>
    </dgm:pt>
    <dgm:pt modelId="{C85FF069-1C2F-4A86-9477-4CAADFB9A4D8}" type="sibTrans" cxnId="{FEAEE4B4-E9B4-42FF-B556-49E718923AF2}">
      <dgm:prSet/>
      <dgm:spPr/>
      <dgm:t>
        <a:bodyPr/>
        <a:lstStyle/>
        <a:p>
          <a:endParaRPr lang="en-US"/>
        </a:p>
      </dgm:t>
    </dgm:pt>
    <dgm:pt modelId="{CB675553-7F2F-4858-9206-3F9B74CB999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2000" b="1" dirty="0">
              <a:solidFill>
                <a:schemeClr val="tx2">
                  <a:lumMod val="50000"/>
                  <a:lumOff val="50000"/>
                </a:schemeClr>
              </a:solidFill>
            </a:rPr>
            <a:t>Des décisions prises en ICL après approbation du PV.</a:t>
          </a:r>
        </a:p>
      </dgm:t>
    </dgm:pt>
    <dgm:pt modelId="{3C9C41D4-7BED-4B71-B7F6-CE0BE99D2FCF}" type="sibTrans" cxnId="{F809F446-79C0-418A-8E96-C5E52BEF3A60}">
      <dgm:prSet/>
      <dgm:spPr/>
      <dgm:t>
        <a:bodyPr/>
        <a:lstStyle/>
        <a:p>
          <a:endParaRPr lang="en-US"/>
        </a:p>
      </dgm:t>
    </dgm:pt>
    <dgm:pt modelId="{0E64CE38-24C4-4451-BED6-739501B8E365}" type="parTrans" cxnId="{F809F446-79C0-418A-8E96-C5E52BEF3A60}">
      <dgm:prSet/>
      <dgm:spPr/>
      <dgm:t>
        <a:bodyPr/>
        <a:lstStyle/>
        <a:p>
          <a:endParaRPr lang="en-US"/>
        </a:p>
      </dgm:t>
    </dgm:pt>
    <dgm:pt modelId="{F2E36B8E-2F84-4980-9111-924B4FBA6CC3}" type="pres">
      <dgm:prSet presAssocID="{84C69DAD-AD04-4E3C-980A-C3CB335671E0}" presName="root" presStyleCnt="0">
        <dgm:presLayoutVars>
          <dgm:dir/>
          <dgm:resizeHandles val="exact"/>
        </dgm:presLayoutVars>
      </dgm:prSet>
      <dgm:spPr/>
    </dgm:pt>
    <dgm:pt modelId="{3696A28E-D302-4A89-BAA8-8DB136BFD7A9}" type="pres">
      <dgm:prSet presAssocID="{80BF00FB-F173-4AE1-9CAD-FB6488A87532}" presName="compNode" presStyleCnt="0"/>
      <dgm:spPr/>
    </dgm:pt>
    <dgm:pt modelId="{A7B9B0B2-9A67-49FA-BED8-19BA9485FCA4}" type="pres">
      <dgm:prSet presAssocID="{80BF00FB-F173-4AE1-9CAD-FB6488A87532}" presName="bgRect" presStyleLbl="bgShp" presStyleIdx="0" presStyleCnt="2" custScaleY="79464"/>
      <dgm:spPr/>
    </dgm:pt>
    <dgm:pt modelId="{C8BC2D4D-4130-4162-9FA0-237A04C690D4}" type="pres">
      <dgm:prSet presAssocID="{80BF00FB-F173-4AE1-9CAD-FB6488A875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7C50AF8-F869-4ABA-BAE9-8370141B069F}" type="pres">
      <dgm:prSet presAssocID="{80BF00FB-F173-4AE1-9CAD-FB6488A87532}" presName="spaceRect" presStyleCnt="0"/>
      <dgm:spPr/>
    </dgm:pt>
    <dgm:pt modelId="{695B52EC-004E-4920-AB1E-F18BE0EA3CE2}" type="pres">
      <dgm:prSet presAssocID="{80BF00FB-F173-4AE1-9CAD-FB6488A87532}" presName="parTx" presStyleLbl="revTx" presStyleIdx="0" presStyleCnt="2">
        <dgm:presLayoutVars>
          <dgm:chMax val="0"/>
          <dgm:chPref val="0"/>
        </dgm:presLayoutVars>
      </dgm:prSet>
      <dgm:spPr/>
    </dgm:pt>
    <dgm:pt modelId="{BF1D7E05-FC81-4693-B4A7-E75CA21E21DB}" type="pres">
      <dgm:prSet presAssocID="{C85FF069-1C2F-4A86-9477-4CAADFB9A4D8}" presName="sibTrans" presStyleCnt="0"/>
      <dgm:spPr/>
    </dgm:pt>
    <dgm:pt modelId="{37131FDE-EFAF-4A84-89CF-6AD7D3BBC4DC}" type="pres">
      <dgm:prSet presAssocID="{CB675553-7F2F-4858-9206-3F9B74CB999C}" presName="compNode" presStyleCnt="0"/>
      <dgm:spPr/>
    </dgm:pt>
    <dgm:pt modelId="{E73B9203-0924-4063-BAE9-7C9B3B764156}" type="pres">
      <dgm:prSet presAssocID="{CB675553-7F2F-4858-9206-3F9B74CB999C}" presName="bgRect" presStyleLbl="bgShp" presStyleIdx="1" presStyleCnt="2" custScaleY="78715"/>
      <dgm:spPr/>
    </dgm:pt>
    <dgm:pt modelId="{8916D2EC-4A35-41C5-9E9C-49437CCD14AF}" type="pres">
      <dgm:prSet presAssocID="{CB675553-7F2F-4858-9206-3F9B74CB999C}" presName="iconRect" presStyleLbl="node1" presStyleIdx="1" presStyleCnt="2" custLinFactNeighborX="21408" custLinFactNeighborY="11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3998B5-4645-48C4-AB1F-7CB2E6F78588}" type="pres">
      <dgm:prSet presAssocID="{CB675553-7F2F-4858-9206-3F9B74CB999C}" presName="spaceRect" presStyleCnt="0"/>
      <dgm:spPr/>
    </dgm:pt>
    <dgm:pt modelId="{B0CE9CF6-8E0C-40B1-AB44-6292E11B255D}" type="pres">
      <dgm:prSet presAssocID="{CB675553-7F2F-4858-9206-3F9B74CB99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893346-5CC2-44E2-936D-1ABF8E105C27}" type="presOf" srcId="{CB675553-7F2F-4858-9206-3F9B74CB999C}" destId="{B0CE9CF6-8E0C-40B1-AB44-6292E11B255D}" srcOrd="0" destOrd="0" presId="urn:microsoft.com/office/officeart/2018/2/layout/IconVerticalSolidList"/>
    <dgm:cxn modelId="{F809F446-79C0-418A-8E96-C5E52BEF3A60}" srcId="{84C69DAD-AD04-4E3C-980A-C3CB335671E0}" destId="{CB675553-7F2F-4858-9206-3F9B74CB999C}" srcOrd="1" destOrd="0" parTransId="{0E64CE38-24C4-4451-BED6-739501B8E365}" sibTransId="{3C9C41D4-7BED-4B71-B7F6-CE0BE99D2FCF}"/>
    <dgm:cxn modelId="{8CECD84D-C0AE-45F0-9E94-A8801BE26103}" type="presOf" srcId="{84C69DAD-AD04-4E3C-980A-C3CB335671E0}" destId="{F2E36B8E-2F84-4980-9111-924B4FBA6CC3}" srcOrd="0" destOrd="0" presId="urn:microsoft.com/office/officeart/2018/2/layout/IconVerticalSolidList"/>
    <dgm:cxn modelId="{FEAEE4B4-E9B4-42FF-B556-49E718923AF2}" srcId="{84C69DAD-AD04-4E3C-980A-C3CB335671E0}" destId="{80BF00FB-F173-4AE1-9CAD-FB6488A87532}" srcOrd="0" destOrd="0" parTransId="{543FEB7F-87B6-42A9-994A-B215F8FAB557}" sibTransId="{C85FF069-1C2F-4A86-9477-4CAADFB9A4D8}"/>
    <dgm:cxn modelId="{B3675BC8-471A-41AD-8B2B-C4CE3D141615}" type="presOf" srcId="{80BF00FB-F173-4AE1-9CAD-FB6488A87532}" destId="{695B52EC-004E-4920-AB1E-F18BE0EA3CE2}" srcOrd="0" destOrd="0" presId="urn:microsoft.com/office/officeart/2018/2/layout/IconVerticalSolidList"/>
    <dgm:cxn modelId="{445066B1-22A0-4A02-8BB1-79C6F55968AA}" type="presParOf" srcId="{F2E36B8E-2F84-4980-9111-924B4FBA6CC3}" destId="{3696A28E-D302-4A89-BAA8-8DB136BFD7A9}" srcOrd="0" destOrd="0" presId="urn:microsoft.com/office/officeart/2018/2/layout/IconVerticalSolidList"/>
    <dgm:cxn modelId="{5D06D788-E77B-4F35-A21C-B281C383B5FA}" type="presParOf" srcId="{3696A28E-D302-4A89-BAA8-8DB136BFD7A9}" destId="{A7B9B0B2-9A67-49FA-BED8-19BA9485FCA4}" srcOrd="0" destOrd="0" presId="urn:microsoft.com/office/officeart/2018/2/layout/IconVerticalSolidList"/>
    <dgm:cxn modelId="{6674C8C1-69A1-4250-80FC-32C9936CD49A}" type="presParOf" srcId="{3696A28E-D302-4A89-BAA8-8DB136BFD7A9}" destId="{C8BC2D4D-4130-4162-9FA0-237A04C690D4}" srcOrd="1" destOrd="0" presId="urn:microsoft.com/office/officeart/2018/2/layout/IconVerticalSolidList"/>
    <dgm:cxn modelId="{15FC4BCE-BD92-4081-97C7-0E7040E5882B}" type="presParOf" srcId="{3696A28E-D302-4A89-BAA8-8DB136BFD7A9}" destId="{87C50AF8-F869-4ABA-BAE9-8370141B069F}" srcOrd="2" destOrd="0" presId="urn:microsoft.com/office/officeart/2018/2/layout/IconVerticalSolidList"/>
    <dgm:cxn modelId="{1719CF5B-4F3B-47A6-A9B1-8799599716D5}" type="presParOf" srcId="{3696A28E-D302-4A89-BAA8-8DB136BFD7A9}" destId="{695B52EC-004E-4920-AB1E-F18BE0EA3CE2}" srcOrd="3" destOrd="0" presId="urn:microsoft.com/office/officeart/2018/2/layout/IconVerticalSolidList"/>
    <dgm:cxn modelId="{2C17B0EA-39D7-42B2-B17E-B882B4C35EDB}" type="presParOf" srcId="{F2E36B8E-2F84-4980-9111-924B4FBA6CC3}" destId="{BF1D7E05-FC81-4693-B4A7-E75CA21E21DB}" srcOrd="1" destOrd="0" presId="urn:microsoft.com/office/officeart/2018/2/layout/IconVerticalSolidList"/>
    <dgm:cxn modelId="{7B596BD0-7A03-420A-92BA-5E13372169C9}" type="presParOf" srcId="{F2E36B8E-2F84-4980-9111-924B4FBA6CC3}" destId="{37131FDE-EFAF-4A84-89CF-6AD7D3BBC4DC}" srcOrd="2" destOrd="0" presId="urn:microsoft.com/office/officeart/2018/2/layout/IconVerticalSolidList"/>
    <dgm:cxn modelId="{3AB33256-8102-4B15-B473-EB3D8AD87CBA}" type="presParOf" srcId="{37131FDE-EFAF-4A84-89CF-6AD7D3BBC4DC}" destId="{E73B9203-0924-4063-BAE9-7C9B3B764156}" srcOrd="0" destOrd="0" presId="urn:microsoft.com/office/officeart/2018/2/layout/IconVerticalSolidList"/>
    <dgm:cxn modelId="{C9853614-278F-48D2-8AEE-A04D7AAF4E50}" type="presParOf" srcId="{37131FDE-EFAF-4A84-89CF-6AD7D3BBC4DC}" destId="{8916D2EC-4A35-41C5-9E9C-49437CCD14AF}" srcOrd="1" destOrd="0" presId="urn:microsoft.com/office/officeart/2018/2/layout/IconVerticalSolidList"/>
    <dgm:cxn modelId="{6F058563-5C5D-4877-8A18-CF27FA0B9DFF}" type="presParOf" srcId="{37131FDE-EFAF-4A84-89CF-6AD7D3BBC4DC}" destId="{093998B5-4645-48C4-AB1F-7CB2E6F78588}" srcOrd="2" destOrd="0" presId="urn:microsoft.com/office/officeart/2018/2/layout/IconVerticalSolidList"/>
    <dgm:cxn modelId="{7234D641-E0A7-4CEA-AB56-482B209ECD4B}" type="presParOf" srcId="{37131FDE-EFAF-4A84-89CF-6AD7D3BBC4DC}" destId="{B0CE9CF6-8E0C-40B1-AB44-6292E11B25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9B0B2-9A67-49FA-BED8-19BA9485FCA4}">
      <dsp:nvSpPr>
        <dsp:cNvPr id="0" name=""/>
        <dsp:cNvSpPr/>
      </dsp:nvSpPr>
      <dsp:spPr>
        <a:xfrm>
          <a:off x="0" y="670"/>
          <a:ext cx="9116579" cy="17519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D4D-4130-4162-9FA0-237A04C690D4}">
      <dsp:nvSpPr>
        <dsp:cNvPr id="0" name=""/>
        <dsp:cNvSpPr/>
      </dsp:nvSpPr>
      <dsp:spPr>
        <a:xfrm>
          <a:off x="529978" y="394869"/>
          <a:ext cx="963597" cy="963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B52EC-004E-4920-AB1E-F18BE0EA3CE2}">
      <dsp:nvSpPr>
        <dsp:cNvPr id="0" name=""/>
        <dsp:cNvSpPr/>
      </dsp:nvSpPr>
      <dsp:spPr>
        <a:xfrm>
          <a:off x="2023555" y="670"/>
          <a:ext cx="7080632" cy="175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20" tIns="185420" rIns="185420" bIns="1854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Arrêté du Gouvernement de la Communauté française rendant obligatoire la décision du 24 janvier 1996 de la Commission paritaire de l’Enseignement fondamental libre confessionnel relative à la création d’une instance de concertation locale entre pouvoirs organisateurs et délégations syndicales. </a:t>
          </a:r>
          <a:endParaRPr lang="en-US" sz="1800" kern="1200" dirty="0"/>
        </a:p>
      </dsp:txBody>
      <dsp:txXfrm>
        <a:off x="2023555" y="670"/>
        <a:ext cx="7080632" cy="1751996"/>
      </dsp:txXfrm>
    </dsp:sp>
    <dsp:sp modelId="{E73B9203-0924-4063-BAE9-7C9B3B764156}">
      <dsp:nvSpPr>
        <dsp:cNvPr id="0" name=""/>
        <dsp:cNvSpPr/>
      </dsp:nvSpPr>
      <dsp:spPr>
        <a:xfrm>
          <a:off x="0" y="2032985"/>
          <a:ext cx="9116579" cy="17519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D2EC-4A35-41C5-9E9C-49437CCD14AF}">
      <dsp:nvSpPr>
        <dsp:cNvPr id="0" name=""/>
        <dsp:cNvSpPr/>
      </dsp:nvSpPr>
      <dsp:spPr>
        <a:xfrm>
          <a:off x="529978" y="2427184"/>
          <a:ext cx="963597" cy="9635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E9CF6-8E0C-40B1-AB44-6292E11B255D}">
      <dsp:nvSpPr>
        <dsp:cNvPr id="0" name=""/>
        <dsp:cNvSpPr/>
      </dsp:nvSpPr>
      <dsp:spPr>
        <a:xfrm>
          <a:off x="2023555" y="2032985"/>
          <a:ext cx="7080632" cy="175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20" tIns="185420" rIns="185420" bIns="1854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Décision de la commission paritaire de l’enseignement fondamental de l’enseignement fondamental libre de septembre 1996 concernant le règlement d’ordre intérieur (ROI) type d’une Instance de Concertation Locale (ICL).</a:t>
          </a:r>
          <a:endParaRPr lang="en-US" sz="1800" kern="1200" dirty="0"/>
        </a:p>
      </dsp:txBody>
      <dsp:txXfrm>
        <a:off x="2023555" y="2032985"/>
        <a:ext cx="7080632" cy="1751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9B0B2-9A67-49FA-BED8-19BA9485FCA4}">
      <dsp:nvSpPr>
        <dsp:cNvPr id="0" name=""/>
        <dsp:cNvSpPr/>
      </dsp:nvSpPr>
      <dsp:spPr>
        <a:xfrm>
          <a:off x="0" y="512813"/>
          <a:ext cx="9116579" cy="13845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D4D-4130-4162-9FA0-237A04C690D4}">
      <dsp:nvSpPr>
        <dsp:cNvPr id="0" name=""/>
        <dsp:cNvSpPr/>
      </dsp:nvSpPr>
      <dsp:spPr>
        <a:xfrm>
          <a:off x="418840" y="824347"/>
          <a:ext cx="761528" cy="7615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B52EC-004E-4920-AB1E-F18BE0EA3CE2}">
      <dsp:nvSpPr>
        <dsp:cNvPr id="0" name=""/>
        <dsp:cNvSpPr/>
      </dsp:nvSpPr>
      <dsp:spPr>
        <a:xfrm>
          <a:off x="1599209" y="512813"/>
          <a:ext cx="7517369" cy="138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36" tIns="146536" rIns="146536" bIns="146536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Tâches préparatoires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Réunions du personnel et présentation des dossiers.</a:t>
          </a:r>
          <a:endParaRPr lang="en-US" sz="1800" kern="1200" dirty="0"/>
        </a:p>
      </dsp:txBody>
      <dsp:txXfrm>
        <a:off x="1599209" y="512813"/>
        <a:ext cx="7517369" cy="1384596"/>
      </dsp:txXfrm>
    </dsp:sp>
    <dsp:sp modelId="{E73B9203-0924-4063-BAE9-7C9B3B764156}">
      <dsp:nvSpPr>
        <dsp:cNvPr id="0" name=""/>
        <dsp:cNvSpPr/>
      </dsp:nvSpPr>
      <dsp:spPr>
        <a:xfrm>
          <a:off x="0" y="2205098"/>
          <a:ext cx="9116579" cy="13845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D2EC-4A35-41C5-9E9C-49437CCD14AF}">
      <dsp:nvSpPr>
        <dsp:cNvPr id="0" name=""/>
        <dsp:cNvSpPr/>
      </dsp:nvSpPr>
      <dsp:spPr>
        <a:xfrm>
          <a:off x="581868" y="2602944"/>
          <a:ext cx="761528" cy="7615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E9CF6-8E0C-40B1-AB44-6292E11B255D}">
      <dsp:nvSpPr>
        <dsp:cNvPr id="0" name=""/>
        <dsp:cNvSpPr/>
      </dsp:nvSpPr>
      <dsp:spPr>
        <a:xfrm>
          <a:off x="1599209" y="2205098"/>
          <a:ext cx="7517369" cy="138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36" tIns="146536" rIns="146536" bIns="146536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Informations des collègues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Après chaque réunion ICL ;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Rapport </a:t>
          </a:r>
          <a:r>
            <a:rPr lang="en-US" sz="1800" kern="1200" dirty="0" err="1"/>
            <a:t>annuel</a:t>
          </a:r>
          <a:r>
            <a:rPr lang="en-US" sz="1800" kern="1200" dirty="0"/>
            <a:t>.</a:t>
          </a:r>
        </a:p>
      </dsp:txBody>
      <dsp:txXfrm>
        <a:off x="1599209" y="2205098"/>
        <a:ext cx="7517369" cy="1384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9B0B2-9A67-49FA-BED8-19BA9485FCA4}">
      <dsp:nvSpPr>
        <dsp:cNvPr id="0" name=""/>
        <dsp:cNvSpPr/>
      </dsp:nvSpPr>
      <dsp:spPr>
        <a:xfrm>
          <a:off x="0" y="793031"/>
          <a:ext cx="9116579" cy="9780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D4D-4130-4162-9FA0-237A04C690D4}">
      <dsp:nvSpPr>
        <dsp:cNvPr id="0" name=""/>
        <dsp:cNvSpPr/>
      </dsp:nvSpPr>
      <dsp:spPr>
        <a:xfrm>
          <a:off x="372302" y="943577"/>
          <a:ext cx="676913" cy="676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B52EC-004E-4920-AB1E-F18BE0EA3CE2}">
      <dsp:nvSpPr>
        <dsp:cNvPr id="0" name=""/>
        <dsp:cNvSpPr/>
      </dsp:nvSpPr>
      <dsp:spPr>
        <a:xfrm>
          <a:off x="1421519" y="666657"/>
          <a:ext cx="7695059" cy="123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55" tIns="130255" rIns="130255" bIns="130255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De l’ordre du jour des réunions ICL.</a:t>
          </a:r>
        </a:p>
      </dsp:txBody>
      <dsp:txXfrm>
        <a:off x="1421519" y="666657"/>
        <a:ext cx="7695059" cy="1230752"/>
      </dsp:txXfrm>
    </dsp:sp>
    <dsp:sp modelId="{E73B9203-0924-4063-BAE9-7C9B3B764156}">
      <dsp:nvSpPr>
        <dsp:cNvPr id="0" name=""/>
        <dsp:cNvSpPr/>
      </dsp:nvSpPr>
      <dsp:spPr>
        <a:xfrm>
          <a:off x="0" y="2336081"/>
          <a:ext cx="9116579" cy="9687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D2EC-4A35-41C5-9E9C-49437CCD14AF}">
      <dsp:nvSpPr>
        <dsp:cNvPr id="0" name=""/>
        <dsp:cNvSpPr/>
      </dsp:nvSpPr>
      <dsp:spPr>
        <a:xfrm>
          <a:off x="517216" y="2558739"/>
          <a:ext cx="676913" cy="676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E9CF6-8E0C-40B1-AB44-6292E11B255D}">
      <dsp:nvSpPr>
        <dsp:cNvPr id="0" name=""/>
        <dsp:cNvSpPr/>
      </dsp:nvSpPr>
      <dsp:spPr>
        <a:xfrm>
          <a:off x="1421519" y="2205098"/>
          <a:ext cx="7695059" cy="123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55" tIns="130255" rIns="130255" bIns="130255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Des décisions prises en ICL après approbation du PV.</a:t>
          </a:r>
        </a:p>
      </dsp:txBody>
      <dsp:txXfrm>
        <a:off x="1421519" y="2205098"/>
        <a:ext cx="7695059" cy="123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1C0A1761-B9D4-40E8-AF01-F7200EC5B67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E6CB1123-4A0C-4EB0-951A-18E0FC3091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259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8332" y="0"/>
            <a:ext cx="2914748" cy="489259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4B1ED89D-B211-49CA-B26C-506EF4F59E7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151" y="4703452"/>
            <a:ext cx="5380348" cy="3848420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4979"/>
            <a:ext cx="2914748" cy="48925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8332" y="9284979"/>
            <a:ext cx="2914748" cy="48925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AAE1A534-46A1-4818-B730-A95FAA4D5F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0EC7-A6B8-18CD-0258-D5F93DD0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3AF6ED-76C4-EEB5-9798-0ABB06317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C72C6DF-9ED1-E69B-03BC-71C73C506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3F20C-68A4-1AD8-4848-4C46E541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345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8ADA6-0561-FB38-34CF-366483BE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071E19-FBC5-DA31-45FC-71079641C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97FD3BC-0021-D806-4B4C-16D6E3C94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2EB29-7AB0-369D-6AE1-34756F0F0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417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1A534-46A1-4818-B730-A95FAA4D5F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CBBFF-C747-DA3D-A3F6-607C6EB9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B809E5-8662-E691-C3F4-73BF50E4C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227853A-9B2D-CCE2-6366-64AB94578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B0C522-C721-70FB-A136-422983BFA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102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5594-1C29-5A29-D1A7-F2DEF3DC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5457EB-93EF-7C3B-0C27-8FEE5B072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9F4B497-E08E-4BEB-1B5B-CD4E1E1A2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A791F-A9F1-F1CB-9739-1FFB06340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533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2A259-4243-8916-248E-AFA8B467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FD460D-CE40-724F-5344-3D62D2341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117B506-FB0D-8301-723D-E1E12CDC8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2AC925-E3E7-B955-ECB3-BD5139453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771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7BF2-C654-DE4D-9904-572C4524C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01D201-6E2A-556F-9292-EA55D2C8F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6F9E0F8-2437-3C6B-7D4B-F816A91D8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9C75D5-2FFC-69C5-3731-E1276B51B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860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E0D9-BA28-AE3C-62A5-03BA0502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37998E-028E-AFAA-6600-33DF2B01D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272BD4-30D7-5B64-D8E6-A47205632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B80E99-460F-0F1C-971E-4F5B9B376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028">
              <a:defRPr/>
            </a:pPr>
            <a:fld id="{AAE1A534-46A1-4818-B730-A95FAA4D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1028"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46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D79D1-376D-4F4F-41B1-C635B499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D1189F-C7E9-4F2C-B1BB-8C369F8EC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90F39-F6F8-F36E-EED3-FCB25EE7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1C1-788C-47CC-9EC4-B39DB2F1CC0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51E59-B7B1-151A-5AD2-A0336597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17D90-8133-A730-9ECE-6B97F85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5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E221-8863-1FD7-DFB1-A47416C2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4E8086-95E4-7A52-C3F2-D5BB3AF0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8243-AF23-BEC9-2D5B-021CB1F0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43E-67C0-44EA-A112-A794C84782F9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2F62-589A-5F23-6761-03B01859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05C4D-520B-1205-16C3-B0F4AABC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5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7F8AA9-941A-38C0-9749-6247646D4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8CF011-C38E-A5AC-FEF7-FCDA3482A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CD0F9E-1A99-3681-232F-AC15CCDB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B1A-66EA-4857-88DE-FA19E9255787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99BC0-8677-14AD-F795-CEB9C43E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409F02-288B-C5AA-504E-9F7C97A3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60731-EF19-4839-D598-1040C30D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D1548-1588-4DDB-B443-B2B30C3E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F1EC9-9667-3092-049D-2617FC09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0003-822A-4A2F-B6BB-21CD8FEBAADD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A6B244-E224-8552-9250-F1524D3B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42B988-D9B7-45C0-28C2-D4FB7D4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61BF3-69D9-ED1A-A4E1-5027A4BC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91CE9-5EA1-048D-8B4D-624EF1D4B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A9536-DA06-D70C-A583-21A5910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6B03-A8A8-4C62-9152-DC802EA7E97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7AD7-DDAA-05E9-44AC-392F8D3A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EF01A3-8E1E-6AE1-2B52-E5CAAF52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1BF73-BD01-6ACB-2BBD-0D45DF9A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377A3-B964-575B-8CF7-6245213A4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F792ED-9B8D-9446-2218-9A635B862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39E1F-98FF-5BD5-F5D5-3959B3B0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FE2-57A4-4CA9-BE26-EE1C2E00294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D8F52D-8B0B-0717-1803-4C85B1FB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F9CAF3-ABF1-FF18-4B5C-C071368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923DF-DFE5-163D-8792-20E2790C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42885-DD8C-7177-AC23-CF9717A2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D92008-5109-DD95-FFC7-71EA433AD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6563B9-B8A0-79FB-B2E6-71C9DA28C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1D3C86-E199-5DA1-0E2E-677BBC5ED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D104B6-5BC2-47FC-245D-994D39CD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0BEB-BD1C-4D98-886D-192011DFC76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DB1F4B-1D09-09B1-F546-3D9C726E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0A1A59-71A1-64B5-2810-FEAAB360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2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F4BE2-8622-EE8B-84CE-952E9EE4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31A5F9-31A7-2A9A-8C8E-E02913B0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D004-7A95-476D-A882-A2727C0DE2B6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0A0476-51D9-6099-0298-337C78E7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F90849-8399-30B8-743E-0F4D9CD4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B2CA61-CAAE-CCAB-9578-6596FA00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AF6A-8B6A-4F9E-AD2A-11A54F065DE3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C7CFE2-ACE4-0AE8-3D22-754A1FE1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4D3F6B-A817-9377-56A5-01675441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6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401AF-80B4-0A65-3091-CD440538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B35E7-0679-786A-35DC-D55792CA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7B237A-91F8-48E2-64A3-D09373AC1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0B4D20-AB9D-F0C2-D8C2-12469483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97A-3BE7-4462-9460-1807747FEF35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0B5A82-DAF7-D631-034C-B3319E8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E65B0-80D9-6DCE-FDD3-BD620C4B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06A5C-365B-2F6C-E615-D92C59A4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9ADEAA-85CC-DA64-DB83-A2B2DD6B4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37EDF7-0DBF-4F7E-6013-CA5A93FC2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B07BAF-F935-1F61-7F77-BB93DC1F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AA7-9619-4BDD-A57B-AFFC98B74BB4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9D313-7DB7-05C3-9693-95BF85DC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T.Delhoux 2024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51ACA5-7002-E7FB-EEA0-0DCE45F9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3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0E60A5-55B7-425F-8B6C-6EEE0270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87513-5CE5-CDBD-D433-B28C93A9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22D8CA-391F-D617-EA68-5835B92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11/03/2025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D0BD1-4862-EB9A-CA49-2834DBE1B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CSC - SeGEC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8AABB-86C5-7CE7-001E-32CAA079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9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601D923-6EA6-63A7-B6AA-F791AAB5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D57F1E4F-1CFF-5643-939E-217C01CDF565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3BD706-67C6-F77A-18DB-8598DF8428A9}"/>
              </a:ext>
            </a:extLst>
          </p:cNvPr>
          <p:cNvSpPr txBox="1">
            <a:spLocks/>
          </p:cNvSpPr>
          <p:nvPr/>
        </p:nvSpPr>
        <p:spPr>
          <a:xfrm>
            <a:off x="1574940" y="3353167"/>
            <a:ext cx="9076240" cy="3026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Le point sur </a:t>
            </a:r>
          </a:p>
          <a:p>
            <a:r>
              <a:rPr lang="en-US" sz="6000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l’instance</a:t>
            </a:r>
            <a: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de </a:t>
            </a:r>
          </a:p>
          <a:p>
            <a: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Concertation </a:t>
            </a:r>
          </a:p>
          <a:p>
            <a: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Locale (ICL) : </a:t>
            </a:r>
            <a:b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</a:br>
            <a:endParaRPr lang="en-US" sz="6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717750-F606-0009-629D-9A2288BC9D73}"/>
              </a:ext>
            </a:extLst>
          </p:cNvPr>
          <p:cNvSpPr/>
          <p:nvPr/>
        </p:nvSpPr>
        <p:spPr>
          <a:xfrm>
            <a:off x="9153492" y="3699063"/>
            <a:ext cx="2098938" cy="2098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CF89E36-CD6A-9AC2-7DB5-777B2407BD61}"/>
              </a:ext>
            </a:extLst>
          </p:cNvPr>
          <p:cNvSpPr/>
          <p:nvPr/>
        </p:nvSpPr>
        <p:spPr>
          <a:xfrm>
            <a:off x="7110776" y="2471780"/>
            <a:ext cx="2098938" cy="2098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F468C9-C813-4D8C-6712-07C6A64229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602" y="3097302"/>
            <a:ext cx="1665132" cy="830540"/>
          </a:xfrm>
          <a:prstGeom prst="rect">
            <a:avLst/>
          </a:prstGeom>
          <a:noFill/>
        </p:spPr>
      </p:pic>
      <p:pic>
        <p:nvPicPr>
          <p:cNvPr id="22" name="Image 21" descr="Une image contenant fleur, plante&#10;&#10;Le contenu généré par l’IA peut être incorrect.">
            <a:extLst>
              <a:ext uri="{FF2B5EF4-FFF2-40B4-BE49-F238E27FC236}">
                <a16:creationId xmlns:a16="http://schemas.microsoft.com/office/drawing/2014/main" id="{D4B32DB3-564F-2437-A844-C3895F29B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36" y="4320153"/>
            <a:ext cx="1457072" cy="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DEAC6-B44D-2C15-CFB8-DCB9F161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98446D-DD5A-8490-B0E8-D54889E3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B6CAB0-4F86-DC60-4BD3-D5837DD5342E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10621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E7291B0F-F4CD-2160-9025-9058FCC41A4A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3F414B9-035B-E25F-37D6-E89D8724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Système de compensation pour les </a:t>
            </a:r>
            <a:r>
              <a:rPr lang="fr-BE" dirty="0" err="1">
                <a:solidFill>
                  <a:schemeClr val="accent5"/>
                </a:solidFill>
                <a:latin typeface="Bahnschrift Light" panose="020B0502040204020203" pitchFamily="34" charset="0"/>
              </a:rPr>
              <a:t>représentant.e.s</a:t>
            </a:r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 du personnel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8DA05A-6ADE-8E4B-1791-CEA0FD1EBC18}"/>
              </a:ext>
            </a:extLst>
          </p:cNvPr>
          <p:cNvSpPr txBox="1"/>
          <p:nvPr/>
        </p:nvSpPr>
        <p:spPr>
          <a:xfrm>
            <a:off x="436692" y="1789215"/>
            <a:ext cx="1031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fr-BE" altLang="en-US" sz="2800" dirty="0"/>
              <a:t>D. 14-03-2019 Article 2. § 4. Les membres du personnel assistant aux organes locaux de concertation sociale verront une ou plusieurs des composantes de la charge visée aux points 1°, 3° ou 5° du § 1er réduites à concurrence de la durée de ces séances. (choix du PO)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CE260A-9F32-B910-ABD0-6BC5CE8CF3EA}"/>
              </a:ext>
            </a:extLst>
          </p:cNvPr>
          <p:cNvSpPr txBox="1"/>
          <p:nvPr/>
        </p:nvSpPr>
        <p:spPr>
          <a:xfrm>
            <a:off x="246195" y="3986315"/>
            <a:ext cx="108802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Article 2. - § 1er. La charge enseignante est composée : 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1. du travail en classe; 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2. du travail pour la classe; 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3. du service à l'école et aux élèves; 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4. la formation professionnelle continue; 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5. du travail collaboratif qui est une modalité d'exercice transversale des composantes 1° à 4°. </a:t>
            </a:r>
          </a:p>
        </p:txBody>
      </p:sp>
    </p:spTree>
    <p:extLst>
      <p:ext uri="{BB962C8B-B14F-4D97-AF65-F5344CB8AC3E}">
        <p14:creationId xmlns:p14="http://schemas.microsoft.com/office/powerpoint/2010/main" val="125512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B29E3-B2D0-37E0-3F4D-9E5F6F11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1D21BB49-6CE0-63B0-338B-FB6B1DED2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CD2D4D89-FB39-400A-459A-9E8DCAC13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42820A-AF28-1123-3175-FFFA8B4B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FD25129B-7C32-E1BF-3BEB-E72CD6E31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1440D191-B07C-6844-2B46-ACBD6D5B2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047902-8E1D-9F36-F50D-C793617D9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AAAA8FD-1392-0372-DC96-212F62E1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2991FDD3-9B9E-D913-258D-AA6E3E359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D9757B-3E60-DAB9-44A6-1F93C630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A0A1A2-F631-F644-2249-355065A5C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1C7F58-F7C8-0416-172A-EEFC56286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C4B39D-DCC5-B9CF-FF67-D147FF846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45EDBC-1584-6B0B-65D4-E2330D5CC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340202E3-3685-8FAD-E65B-9BE1329D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85" y="1745904"/>
            <a:ext cx="5115486" cy="12892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 err="1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Compétences</a:t>
            </a:r>
            <a:endParaRPr lang="en-US" sz="7200" dirty="0">
              <a:solidFill>
                <a:schemeClr val="accent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9D107A-3437-1FE6-E436-584A8DB7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279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DBD7-0FF5-622B-2DD2-FEFE1C635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19C78-0196-E47F-9719-B725199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F30C3B-D580-6F28-409B-D01B989ED402}"/>
              </a:ext>
            </a:extLst>
          </p:cNvPr>
          <p:cNvCxnSpPr>
            <a:cxnSpLocks/>
          </p:cNvCxnSpPr>
          <p:nvPr/>
        </p:nvCxnSpPr>
        <p:spPr>
          <a:xfrm>
            <a:off x="957942" y="1858641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870A2CAD-1D96-CF46-AE33-1A6A718D4FE9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E412794-BF2E-A10D-6650-AA65B609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1437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Quelles compétences exerce-t-on dans cette instance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7F5A2E-FC6A-34EF-7A2F-C68B22330DCC}"/>
              </a:ext>
            </a:extLst>
          </p:cNvPr>
          <p:cNvSpPr txBox="1"/>
          <p:nvPr/>
        </p:nvSpPr>
        <p:spPr>
          <a:xfrm>
            <a:off x="637021" y="2478524"/>
            <a:ext cx="9116579" cy="3257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SzTx/>
              <a:buFont typeface="+mj-lt"/>
              <a:buAutoNum type="alphaUcPeriod"/>
            </a:pPr>
            <a:r>
              <a:rPr lang="fr-FR" altLang="en-US" sz="2800" dirty="0"/>
              <a:t>Compétences décisionnelles  </a:t>
            </a:r>
            <a:r>
              <a:rPr lang="fr-FR" altLang="en-US" sz="2800" dirty="0">
                <a:sym typeface="Wingdings" panose="05000000000000000000" pitchFamily="2" charset="2"/>
              </a:rPr>
              <a:t></a:t>
            </a:r>
          </a:p>
          <a:p>
            <a:pPr marL="514350" indent="-514350" algn="just">
              <a:lnSpc>
                <a:spcPct val="150000"/>
              </a:lnSpc>
              <a:buSzTx/>
              <a:buFont typeface="+mj-lt"/>
              <a:buAutoNum type="alphaUcPeriod"/>
            </a:pPr>
            <a:r>
              <a:rPr lang="fr-FR" altLang="en-US" sz="2800" dirty="0"/>
              <a:t>Compétences de concertation  </a:t>
            </a:r>
            <a:r>
              <a:rPr lang="fr-FR" altLang="en-US" sz="2800" dirty="0">
                <a:sym typeface="Wingdings" panose="05000000000000000000" pitchFamily="2" charset="2"/>
              </a:rPr>
              <a:t></a:t>
            </a:r>
            <a:r>
              <a:rPr lang="fr-FR" altLang="en-US" sz="2800" dirty="0"/>
              <a:t> </a:t>
            </a:r>
          </a:p>
          <a:p>
            <a:pPr marL="514350" indent="-514350" algn="just">
              <a:lnSpc>
                <a:spcPct val="150000"/>
              </a:lnSpc>
              <a:buSzTx/>
              <a:buFont typeface="+mj-lt"/>
              <a:buAutoNum type="alphaUcPeriod"/>
            </a:pPr>
            <a:r>
              <a:rPr lang="fr-FR" altLang="en-US" sz="2800" dirty="0"/>
              <a:t>Droit à l’information réciproque  </a:t>
            </a:r>
            <a:r>
              <a:rPr lang="fr-FR" altLang="en-US" sz="2800" dirty="0">
                <a:sym typeface="Wingdings" panose="05000000000000000000" pitchFamily="2" charset="2"/>
              </a:rPr>
              <a:t>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altLang="en-US" sz="2800" dirty="0"/>
              <a:t>Compétence d’avis</a:t>
            </a: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</a:t>
            </a:r>
            <a:endParaRPr lang="fr-FR" altLang="en-US" sz="2800" dirty="0"/>
          </a:p>
          <a:p>
            <a:pPr marL="514350" indent="-514350" algn="just">
              <a:lnSpc>
                <a:spcPct val="150000"/>
              </a:lnSpc>
              <a:buSzTx/>
              <a:buFont typeface="+mj-lt"/>
              <a:buAutoNum type="alphaUcPeriod"/>
            </a:pPr>
            <a:r>
              <a:rPr lang="fr-FR" altLang="en-US" sz="2800" dirty="0"/>
              <a:t>Absence de décision et recours  </a:t>
            </a:r>
            <a:r>
              <a:rPr lang="fr-FR" altLang="en-US" sz="2800" dirty="0"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38807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92A2-262E-6D14-4F9B-385ECA25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4B30C9-D28B-CF90-C057-2B2DDEA7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59FB3A-0032-1D32-A095-B7C65A5FDDC3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52D238-D365-3E44-B7A1-00A048AA9A4A}"/>
              </a:ext>
            </a:extLst>
          </p:cNvPr>
          <p:cNvSpPr txBox="1"/>
          <p:nvPr/>
        </p:nvSpPr>
        <p:spPr>
          <a:xfrm>
            <a:off x="637021" y="2109013"/>
            <a:ext cx="91165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Tx/>
              <a:buFont typeface="Wingdings" panose="05000000000000000000" pitchFamily="2" charset="2"/>
              <a:buNone/>
            </a:pPr>
            <a:r>
              <a:rPr lang="fr-FR" altLang="en-US" sz="2800" dirty="0"/>
              <a:t>Majorités décisionnelles selon les matières :</a:t>
            </a:r>
          </a:p>
          <a:p>
            <a:pPr>
              <a:buSzTx/>
              <a:buFont typeface="Wingdings" panose="05000000000000000000" pitchFamily="2" charset="2"/>
              <a:buNone/>
            </a:pPr>
            <a:endParaRPr lang="fr-FR" altLang="en-US" sz="2800" dirty="0"/>
          </a:p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Pour la délégation patronale,</a:t>
            </a:r>
          </a:p>
          <a:p>
            <a:pPr marL="914400" lvl="1" indent="-457200">
              <a:buSzTx/>
              <a:buFont typeface="Symbol" panose="05050102010706020507" pitchFamily="18" charset="2"/>
              <a:buChar char="Þ"/>
            </a:pPr>
            <a:r>
              <a:rPr lang="fr-FR" altLang="en-US" sz="2800" dirty="0"/>
              <a:t>à l’unanimité</a:t>
            </a:r>
          </a:p>
          <a:p>
            <a:pPr lvl="1">
              <a:buSzTx/>
            </a:pPr>
            <a:endParaRPr lang="fr-FR" altLang="en-US" sz="2800" dirty="0"/>
          </a:p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Pour la délégation du personnel,</a:t>
            </a:r>
          </a:p>
          <a:p>
            <a:pPr marL="914400" lvl="1" indent="-457200">
              <a:buSzTx/>
              <a:buFont typeface="Symbol" panose="05050102010706020507" pitchFamily="18" charset="2"/>
              <a:buChar char="Þ"/>
            </a:pPr>
            <a:r>
              <a:rPr lang="fr-FR" altLang="en-US" sz="2800" dirty="0"/>
              <a:t>à l’unanimité</a:t>
            </a:r>
          </a:p>
          <a:p>
            <a:pPr marL="914400" lvl="1" indent="-457200">
              <a:buSzTx/>
              <a:buFont typeface="Symbol" panose="05050102010706020507" pitchFamily="18" charset="2"/>
              <a:buChar char="Þ"/>
            </a:pPr>
            <a:r>
              <a:rPr lang="fr-FR" altLang="en-US" sz="2800" dirty="0"/>
              <a:t>à la majorité des 2/3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D2BAF5-C035-D738-7CC3-CAD677D1D588}"/>
              </a:ext>
            </a:extLst>
          </p:cNvPr>
          <p:cNvSpPr txBox="1"/>
          <p:nvPr/>
        </p:nvSpPr>
        <p:spPr>
          <a:xfrm>
            <a:off x="663675" y="555062"/>
            <a:ext cx="506362" cy="121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Tx/>
            </a:pPr>
            <a:r>
              <a:rPr lang="fr-FR" altLang="en-US" sz="5400" dirty="0">
                <a:solidFill>
                  <a:schemeClr val="accent5"/>
                </a:solidFill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E993F55-8B9D-7BE4-047C-026875D95BD5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FAA9F85-FD58-E592-AB60-D0E81B1231BE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6C826428-97D9-5742-17AC-8F1668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A. Compétences décisionnelles</a:t>
            </a:r>
          </a:p>
        </p:txBody>
      </p:sp>
    </p:spTree>
    <p:extLst>
      <p:ext uri="{BB962C8B-B14F-4D97-AF65-F5344CB8AC3E}">
        <p14:creationId xmlns:p14="http://schemas.microsoft.com/office/powerpoint/2010/main" val="39021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9D638-F85E-BBCD-5A91-4CD2DFD4C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9FCECB-FCDD-B70B-BF14-1FD17EF2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50ABE54-FC1D-60D1-90DB-D7B092CA4C88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86D332-D3D4-AADB-DA46-9A75339BE748}"/>
              </a:ext>
            </a:extLst>
          </p:cNvPr>
          <p:cNvSpPr txBox="1"/>
          <p:nvPr/>
        </p:nvSpPr>
        <p:spPr>
          <a:xfrm>
            <a:off x="637021" y="2984785"/>
            <a:ext cx="91165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Règlement de travail : élaboration et modification.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Critères généraux d’engagement du personnel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R.O.I. : modifications et compléments.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Adoption de conventions et/ou d’accords collectifs.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Compétences décisionnelles des CE/CPPT.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2B184B-7B05-E7A1-CC5A-88154C8EEDE1}"/>
              </a:ext>
            </a:extLst>
          </p:cNvPr>
          <p:cNvSpPr txBox="1"/>
          <p:nvPr/>
        </p:nvSpPr>
        <p:spPr>
          <a:xfrm>
            <a:off x="663675" y="555062"/>
            <a:ext cx="506362" cy="121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Tx/>
            </a:pPr>
            <a:r>
              <a:rPr lang="fr-FR" altLang="en-US" sz="5400" dirty="0">
                <a:solidFill>
                  <a:schemeClr val="accent5"/>
                </a:solidFill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E1B5572-A9F3-3F3F-B56E-D75DD0BCAFBD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FBEEFBC-EA04-21CA-CEBB-7D3465DCC3B3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E4B1F445-883F-15E2-6D65-D2E68066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A. Compétences décisionnelles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227360A-B172-000C-5F48-132FA79E0254}"/>
              </a:ext>
            </a:extLst>
          </p:cNvPr>
          <p:cNvSpPr txBox="1">
            <a:spLocks/>
          </p:cNvSpPr>
          <p:nvPr/>
        </p:nvSpPr>
        <p:spPr>
          <a:xfrm>
            <a:off x="5110666" y="1211393"/>
            <a:ext cx="62431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soumises à l’unanimité</a:t>
            </a:r>
          </a:p>
        </p:txBody>
      </p:sp>
    </p:spTree>
    <p:extLst>
      <p:ext uri="{BB962C8B-B14F-4D97-AF65-F5344CB8AC3E}">
        <p14:creationId xmlns:p14="http://schemas.microsoft.com/office/powerpoint/2010/main" val="327406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A808C-C140-48C0-0775-72F7754B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BB874CB-6E28-672A-1B7A-2D4748AB7FDA}"/>
              </a:ext>
            </a:extLst>
          </p:cNvPr>
          <p:cNvSpPr/>
          <p:nvPr/>
        </p:nvSpPr>
        <p:spPr>
          <a:xfrm>
            <a:off x="1170037" y="5171768"/>
            <a:ext cx="6729625" cy="11845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BB0EB3-D101-32A1-56F4-E96713C4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65B4C06-51BF-4ECE-4E7C-26C1E9333574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8A9F2A-2FF2-E813-3FA4-ECB3CB6F8308}"/>
              </a:ext>
            </a:extLst>
          </p:cNvPr>
          <p:cNvSpPr txBox="1"/>
          <p:nvPr/>
        </p:nvSpPr>
        <p:spPr>
          <a:xfrm>
            <a:off x="637021" y="2833955"/>
            <a:ext cx="9116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Fixation des ½ jours mobiles et de récupération ;</a:t>
            </a:r>
          </a:p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Affectation des moyens financiers résultant d’activités; lucratives organisées en commun ;</a:t>
            </a:r>
          </a:p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Organisation des surveillances légales.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BEA198-16BA-FF3B-4CEF-FA12DF84DC76}"/>
              </a:ext>
            </a:extLst>
          </p:cNvPr>
          <p:cNvSpPr txBox="1"/>
          <p:nvPr/>
        </p:nvSpPr>
        <p:spPr>
          <a:xfrm>
            <a:off x="663675" y="555062"/>
            <a:ext cx="506362" cy="121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Tx/>
            </a:pPr>
            <a:r>
              <a:rPr lang="fr-FR" altLang="en-US" sz="5400" dirty="0">
                <a:solidFill>
                  <a:schemeClr val="accent5"/>
                </a:solidFill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0FB90B6-C203-E5A4-C08E-80AC608612A0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944EFE1-24D7-6031-F90E-60A7C424A5EF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71978A45-0B95-9A94-2544-22A94BC6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A. Compétences décisionnelles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50C943A-723A-5726-E70B-3BD08EADD270}"/>
              </a:ext>
            </a:extLst>
          </p:cNvPr>
          <p:cNvSpPr txBox="1">
            <a:spLocks/>
          </p:cNvSpPr>
          <p:nvPr/>
        </p:nvSpPr>
        <p:spPr>
          <a:xfrm>
            <a:off x="3067665" y="1211393"/>
            <a:ext cx="8286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soumises à la majorité des 2/3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78C382-2A6E-7735-71C7-8B25E9CFA1EB}"/>
              </a:ext>
            </a:extLst>
          </p:cNvPr>
          <p:cNvSpPr txBox="1"/>
          <p:nvPr/>
        </p:nvSpPr>
        <p:spPr>
          <a:xfrm>
            <a:off x="1437968" y="5357301"/>
            <a:ext cx="6169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CC33"/>
              </a:buClr>
              <a:buSzPct val="80000"/>
            </a:pPr>
            <a:r>
              <a:rPr lang="fr-FR" altLang="en-US" sz="2400" dirty="0">
                <a:solidFill>
                  <a:schemeClr val="tx2"/>
                </a:solidFill>
              </a:rPr>
              <a:t>L’organisation des horaires ne fait pas partie des compétences décisionnelles de l’ICL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FE3C35-CC1A-A12F-56E3-28EC1DD4501C}"/>
              </a:ext>
            </a:extLst>
          </p:cNvPr>
          <p:cNvSpPr txBox="1"/>
          <p:nvPr/>
        </p:nvSpPr>
        <p:spPr>
          <a:xfrm>
            <a:off x="283060" y="5186522"/>
            <a:ext cx="7079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CC33"/>
              </a:buClr>
              <a:buSzPct val="80000"/>
            </a:pPr>
            <a:r>
              <a:rPr lang="fr-FR" altLang="en-US" sz="6600" dirty="0">
                <a:solidFill>
                  <a:schemeClr val="accent1">
                    <a:lumMod val="50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FR" alt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4969-5AF9-907D-96CD-577E16AEA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DC67B1-254A-09E4-7D37-50DBC7C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1D6AC43-0845-BED2-DE6B-AC3397CB8346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E215A5-ECFF-6423-A2E2-3DCB084972D0}"/>
              </a:ext>
            </a:extLst>
          </p:cNvPr>
          <p:cNvSpPr txBox="1"/>
          <p:nvPr/>
        </p:nvSpPr>
        <p:spPr>
          <a:xfrm>
            <a:off x="637021" y="2109013"/>
            <a:ext cx="911657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Toute proposition d’une partie fait l’objet d’un débat pour arriver à un consensus.</a:t>
            </a:r>
          </a:p>
          <a:p>
            <a:pPr marL="457200" indent="-457200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lvl="1" algn="just">
              <a:buClr>
                <a:srgbClr val="33CC33"/>
              </a:buClr>
              <a:buSzPct val="120000"/>
            </a:pPr>
            <a:r>
              <a:rPr lang="fr-FR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fr-FR" altLang="en-US" sz="2400" dirty="0">
                <a:sym typeface="Wingdings" panose="05000000000000000000" pitchFamily="2" charset="2"/>
              </a:rPr>
              <a:t> </a:t>
            </a:r>
            <a:r>
              <a:rPr lang="fr-FR" altLang="en-US" sz="2400" dirty="0"/>
              <a:t>Si approbation du P.O. et </a:t>
            </a:r>
            <a:r>
              <a:rPr lang="fr-FR" altLang="en-US" sz="2400" u="sng" dirty="0"/>
              <a:t>majorité des 2/3 au sein de la délégation syndicale</a:t>
            </a:r>
            <a:r>
              <a:rPr lang="fr-FR" altLang="en-US" sz="2400" dirty="0"/>
              <a:t>, </a:t>
            </a:r>
            <a:r>
              <a:rPr lang="fr-FR" altLang="en-US" sz="2400" dirty="0">
                <a:solidFill>
                  <a:srgbClr val="00B050"/>
                </a:solidFill>
              </a:rPr>
              <a:t>adoption de la proposition</a:t>
            </a:r>
            <a:r>
              <a:rPr lang="fr-FR" altLang="en-US" sz="2400" dirty="0"/>
              <a:t>.</a:t>
            </a:r>
          </a:p>
          <a:p>
            <a:pPr lvl="1" algn="just">
              <a:buClr>
                <a:srgbClr val="33CC33"/>
              </a:buClr>
              <a:buSzPct val="120000"/>
            </a:pPr>
            <a:r>
              <a:rPr lang="fr-FR" altLang="en-US" sz="2400" dirty="0">
                <a:solidFill>
                  <a:srgbClr val="FFC000"/>
                </a:solidFill>
                <a:sym typeface="Wingdings" panose="05000000000000000000" pitchFamily="2" charset="2"/>
              </a:rPr>
              <a:t></a:t>
            </a:r>
            <a:r>
              <a:rPr lang="fr-FR" altLang="en-US" sz="2400" dirty="0">
                <a:sym typeface="Wingdings" panose="05000000000000000000" pitchFamily="2" charset="2"/>
              </a:rPr>
              <a:t> </a:t>
            </a:r>
            <a:r>
              <a:rPr lang="fr-FR" altLang="en-US" sz="2400" dirty="0"/>
              <a:t>Si approbation du P.O. mais </a:t>
            </a:r>
            <a:r>
              <a:rPr lang="fr-FR" altLang="en-US" sz="2400" u="sng" dirty="0"/>
              <a:t>à l’encontre des 2/3 au sein de la délégation syndicale</a:t>
            </a:r>
            <a:r>
              <a:rPr lang="fr-FR" altLang="en-US" sz="2400" dirty="0"/>
              <a:t>,</a:t>
            </a:r>
            <a:r>
              <a:rPr lang="fr-FR" altLang="en-US" sz="2400" dirty="0">
                <a:solidFill>
                  <a:srgbClr val="33CC33"/>
                </a:solidFill>
              </a:rPr>
              <a:t> </a:t>
            </a:r>
            <a:r>
              <a:rPr lang="fr-FR" altLang="en-US" sz="2400" dirty="0">
                <a:solidFill>
                  <a:srgbClr val="FFC000"/>
                </a:solidFill>
              </a:rPr>
              <a:t>prise de décision par le P.O. qui doit </a:t>
            </a:r>
            <a:r>
              <a:rPr lang="fr-FR" altLang="en-US" sz="2400" u="sng" dirty="0">
                <a:solidFill>
                  <a:srgbClr val="FFC000"/>
                </a:solidFill>
              </a:rPr>
              <a:t>motiver par écrit</a:t>
            </a:r>
            <a:r>
              <a:rPr lang="fr-FR" altLang="en-US" sz="2400" dirty="0">
                <a:solidFill>
                  <a:srgbClr val="FFC000"/>
                </a:solidFill>
              </a:rPr>
              <a:t> sa décision</a:t>
            </a:r>
            <a:r>
              <a:rPr lang="fr-FR" altLang="en-US" sz="2400" dirty="0"/>
              <a:t>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8E4957-4088-77FD-A9C3-B94889797D80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06B2548-12FD-3B7B-7A4E-5D30DEA8E5ED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2329F96F-CBB1-DB75-CE42-7BEE544C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B. Compétences de concertation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F87DE2-A92B-F7B8-10A0-E67039B887FC}"/>
              </a:ext>
            </a:extLst>
          </p:cNvPr>
          <p:cNvSpPr txBox="1"/>
          <p:nvPr/>
        </p:nvSpPr>
        <p:spPr>
          <a:xfrm>
            <a:off x="434724" y="598770"/>
            <a:ext cx="1327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6600" dirty="0">
                <a:solidFill>
                  <a:schemeClr val="accent5"/>
                </a:solidFill>
                <a:sym typeface="Wingdings" panose="05000000000000000000" pitchFamily="2" charset="2"/>
              </a:rPr>
              <a:t></a:t>
            </a:r>
            <a:endParaRPr lang="fr-BE" sz="6600" dirty="0">
              <a:solidFill>
                <a:schemeClr val="accent5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4DC5812-049C-3BCD-93BC-6E90F445A5AB}"/>
              </a:ext>
            </a:extLst>
          </p:cNvPr>
          <p:cNvSpPr/>
          <p:nvPr/>
        </p:nvSpPr>
        <p:spPr>
          <a:xfrm>
            <a:off x="1170036" y="5511920"/>
            <a:ext cx="9693433" cy="6702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E3B87E-6788-688B-FF6D-C3DEE82D5183}"/>
              </a:ext>
            </a:extLst>
          </p:cNvPr>
          <p:cNvSpPr txBox="1"/>
          <p:nvPr/>
        </p:nvSpPr>
        <p:spPr>
          <a:xfrm>
            <a:off x="283060" y="5186522"/>
            <a:ext cx="7079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CC33"/>
              </a:buClr>
              <a:buSzPct val="80000"/>
            </a:pPr>
            <a:r>
              <a:rPr lang="fr-FR" altLang="en-US" sz="6600" dirty="0">
                <a:solidFill>
                  <a:schemeClr val="accent1">
                    <a:lumMod val="50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FR" alt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05684B-C580-2AFB-6220-B57442C3E83E}"/>
              </a:ext>
            </a:extLst>
          </p:cNvPr>
          <p:cNvSpPr txBox="1"/>
          <p:nvPr/>
        </p:nvSpPr>
        <p:spPr>
          <a:xfrm>
            <a:off x="637021" y="5615132"/>
            <a:ext cx="1038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buSzTx/>
            </a:pPr>
            <a:r>
              <a:rPr lang="fr-FR" altLang="en-US" sz="2400" dirty="0"/>
              <a:t>La délégation peut faire examiner l’affaire en bureau de conciliation</a:t>
            </a:r>
          </a:p>
        </p:txBody>
      </p:sp>
    </p:spTree>
    <p:extLst>
      <p:ext uri="{BB962C8B-B14F-4D97-AF65-F5344CB8AC3E}">
        <p14:creationId xmlns:p14="http://schemas.microsoft.com/office/powerpoint/2010/main" val="120206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B960-6FCC-2153-4CBB-A912FC7D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191220-E699-C709-D52D-4E2A624C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C3D998B-D2EE-F26E-D79B-C97D7004128B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2C44E-D31D-ECE0-22C7-845BD7FD3408}"/>
              </a:ext>
            </a:extLst>
          </p:cNvPr>
          <p:cNvSpPr txBox="1"/>
          <p:nvPr/>
        </p:nvSpPr>
        <p:spPr>
          <a:xfrm>
            <a:off x="637021" y="2676938"/>
            <a:ext cx="94213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Utilisation-affectation du capital-périodes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Accueil des réaffectés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Relation de travail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Affectation des classes, des groupes classes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Formation continuée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Recrutement d’une direction : le PO consulte l’ICL sur le profil et la rédaction de la lettre de mission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Travail collaboratif (répartition et organisation pratique).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780A5F7-70D0-B419-8008-D72B2DD70A95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637FBE5-FD9C-3E23-5856-077F37FDAD4E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E93AE73E-17BD-CB99-860D-76A47B0A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A. Compétences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CBC7FDB-C34F-BCC3-CC14-F560F76FFE11}"/>
              </a:ext>
            </a:extLst>
          </p:cNvPr>
          <p:cNvSpPr txBox="1">
            <a:spLocks/>
          </p:cNvSpPr>
          <p:nvPr/>
        </p:nvSpPr>
        <p:spPr>
          <a:xfrm>
            <a:off x="3765755" y="1211393"/>
            <a:ext cx="7588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soumises à la concertation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248B1E-04AA-4066-9B8F-982FE1C76398}"/>
              </a:ext>
            </a:extLst>
          </p:cNvPr>
          <p:cNvSpPr txBox="1"/>
          <p:nvPr/>
        </p:nvSpPr>
        <p:spPr>
          <a:xfrm>
            <a:off x="434724" y="598770"/>
            <a:ext cx="1327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6600" dirty="0">
                <a:solidFill>
                  <a:schemeClr val="accent5"/>
                </a:solidFill>
                <a:sym typeface="Wingdings" panose="05000000000000000000" pitchFamily="2" charset="2"/>
              </a:rPr>
              <a:t></a:t>
            </a:r>
            <a:endParaRPr lang="fr-BE" sz="6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4850A-31A8-BF6B-E47F-D823DB6B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113508-CF98-2C10-99D3-03EA6AB1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6082802-621F-7AFE-21EB-EA205E97BAD2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574BAD8-3B15-16C2-3D36-24C1C1A757F4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9EEADD-7D4B-10A1-297C-BAB91D2BB22F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794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233F19D4-4D96-B23B-D7D2-B3242BE3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A. Compétences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0E51C4C-A40C-E703-6CB3-6FDCB955214D}"/>
              </a:ext>
            </a:extLst>
          </p:cNvPr>
          <p:cNvSpPr txBox="1">
            <a:spLocks/>
          </p:cNvSpPr>
          <p:nvPr/>
        </p:nvSpPr>
        <p:spPr>
          <a:xfrm>
            <a:off x="3765755" y="1211393"/>
            <a:ext cx="7588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soumises à la concertation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A1162-7FFB-6879-C09A-E1AFA7DB812E}"/>
              </a:ext>
            </a:extLst>
          </p:cNvPr>
          <p:cNvSpPr txBox="1"/>
          <p:nvPr/>
        </p:nvSpPr>
        <p:spPr>
          <a:xfrm>
            <a:off x="434724" y="598770"/>
            <a:ext cx="1327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6600" dirty="0">
                <a:solidFill>
                  <a:schemeClr val="accent5"/>
                </a:solidFill>
                <a:sym typeface="Wingdings" panose="05000000000000000000" pitchFamily="2" charset="2"/>
              </a:rPr>
              <a:t></a:t>
            </a:r>
            <a:endParaRPr lang="fr-BE" sz="6600" dirty="0">
              <a:solidFill>
                <a:schemeClr val="accent5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49BA88-F687-35BF-F7F1-917C50ACA127}"/>
              </a:ext>
            </a:extLst>
          </p:cNvPr>
          <p:cNvSpPr txBox="1"/>
          <p:nvPr/>
        </p:nvSpPr>
        <p:spPr>
          <a:xfrm>
            <a:off x="637021" y="2493171"/>
            <a:ext cx="100341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Organisation du Service à l’Ecole et aux Elèves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Modification des structures de l’école, ouverture/fermeture de section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Modalités d’applications des lois, décrets, arrêtés et règlements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Traitement des litiges à caractère collectif (+ rôle préventif)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Autres matières CE/CPPT ;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Concurrence avec les établissements voisins et planification.</a:t>
            </a:r>
          </a:p>
        </p:txBody>
      </p:sp>
    </p:spTree>
    <p:extLst>
      <p:ext uri="{BB962C8B-B14F-4D97-AF65-F5344CB8AC3E}">
        <p14:creationId xmlns:p14="http://schemas.microsoft.com/office/powerpoint/2010/main" val="338755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DDFF7-873B-2313-C50D-61BCEE3F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36B9026-BAD1-24F9-6ACF-B458DA186260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9432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420F2D-99CF-A2B7-5002-849BA9E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E482846-8A70-F614-09FF-EEAE49CB039B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64A95F-5914-D809-A81A-9FF4698AB565}"/>
              </a:ext>
            </a:extLst>
          </p:cNvPr>
          <p:cNvSpPr txBox="1"/>
          <p:nvPr/>
        </p:nvSpPr>
        <p:spPr>
          <a:xfrm>
            <a:off x="663675" y="2118846"/>
            <a:ext cx="1087939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fr-FR" altLang="en-US" sz="2800" dirty="0"/>
              <a:t>Objectif :</a:t>
            </a:r>
          </a:p>
          <a:p>
            <a:r>
              <a:rPr lang="fr-FR" altLang="en-US" sz="2800" dirty="0"/>
              <a:t>Recevoir une information et non donner un avis</a:t>
            </a:r>
          </a:p>
          <a:p>
            <a:endParaRPr lang="fr-FR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sz="2800" dirty="0"/>
              <a:t>Échanges d’informations utiles en matière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914400" lvl="1" indent="-457200">
              <a:buSzTx/>
              <a:buFont typeface="Courier New" panose="02070309020205020404" pitchFamily="49" charset="0"/>
              <a:buChar char="o"/>
            </a:pPr>
            <a:r>
              <a:rPr lang="fr-FR" altLang="en-US" sz="2400" dirty="0"/>
              <a:t>Juridique et administrative ;</a:t>
            </a:r>
          </a:p>
          <a:p>
            <a:pPr marL="914400" lvl="1" indent="-457200">
              <a:buSzTx/>
              <a:buFont typeface="Courier New" panose="02070309020205020404" pitchFamily="49" charset="0"/>
              <a:buChar char="o"/>
            </a:pPr>
            <a:r>
              <a:rPr lang="fr-FR" altLang="en-US" sz="2400" cap="all" dirty="0"/>
              <a:t>é</a:t>
            </a:r>
            <a:r>
              <a:rPr lang="fr-FR" altLang="en-US" sz="2400" dirty="0"/>
              <a:t>conomique et financière (comptes annuels et projets d’investissement) ;</a:t>
            </a:r>
          </a:p>
          <a:p>
            <a:pPr marL="914400" lvl="1" indent="-457200">
              <a:buSzTx/>
              <a:buFont typeface="Courier New" panose="02070309020205020404" pitchFamily="49" charset="0"/>
              <a:buChar char="o"/>
            </a:pPr>
            <a:r>
              <a:rPr lang="fr-FR" altLang="en-US" sz="2400" dirty="0"/>
              <a:t>D’emploi ;</a:t>
            </a:r>
          </a:p>
          <a:p>
            <a:pPr marL="914400" lvl="1" indent="-457200">
              <a:buSzTx/>
              <a:buFont typeface="Courier New" panose="02070309020205020404" pitchFamily="49" charset="0"/>
              <a:buChar char="o"/>
            </a:pPr>
            <a:r>
              <a:rPr lang="fr-FR" altLang="en-US" sz="2400" dirty="0"/>
              <a:t>De suivi des décisions prises.</a:t>
            </a:r>
          </a:p>
          <a:p>
            <a:pPr lvl="1"/>
            <a:endParaRPr lang="fr-FR" altLang="en-US" sz="2800" dirty="0"/>
          </a:p>
          <a:p>
            <a:endParaRPr lang="fr-FR" altLang="en-US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BDB4D1-0F8E-8070-FEFF-B88718198164}"/>
              </a:ext>
            </a:extLst>
          </p:cNvPr>
          <p:cNvSpPr txBox="1"/>
          <p:nvPr/>
        </p:nvSpPr>
        <p:spPr>
          <a:xfrm>
            <a:off x="633858" y="545123"/>
            <a:ext cx="506362" cy="121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Tx/>
            </a:pPr>
            <a:r>
              <a:rPr lang="fr-FR" altLang="en-US" sz="5400" dirty="0">
                <a:solidFill>
                  <a:schemeClr val="accent5"/>
                </a:solidFill>
                <a:sym typeface="Wingdings" panose="05000000000000000000" pitchFamily="2" charset="2"/>
              </a:rPr>
              <a:t>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29F1A47-F645-FB07-1982-614227D4C4B2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627D0F7-97BF-B357-26CE-024C94F2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C. Droit à l’information réciproque</a:t>
            </a:r>
          </a:p>
        </p:txBody>
      </p:sp>
    </p:spTree>
    <p:extLst>
      <p:ext uri="{BB962C8B-B14F-4D97-AF65-F5344CB8AC3E}">
        <p14:creationId xmlns:p14="http://schemas.microsoft.com/office/powerpoint/2010/main" val="7920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E45CA-8FC8-EDD0-D1B4-8B56563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Bases légales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E6C827-C48B-3B39-E4C4-A6AF625A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A2B6052-F589-4408-3D5A-9A7007EA81EA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7A92F15B-96F7-F199-AAEB-7311DA34781E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2" name="ZoneTexte 4">
            <a:extLst>
              <a:ext uri="{FF2B5EF4-FFF2-40B4-BE49-F238E27FC236}">
                <a16:creationId xmlns:a16="http://schemas.microsoft.com/office/drawing/2014/main" id="{5B82CD23-193C-A74D-09E8-B7A2373A4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188309"/>
              </p:ext>
            </p:extLst>
          </p:nvPr>
        </p:nvGraphicFramePr>
        <p:xfrm>
          <a:off x="637021" y="2109013"/>
          <a:ext cx="911657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53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5EEF0-1F3E-E553-29B8-EB675A48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2123FF1-DACC-1303-19DA-55E2CFF3471F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5902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E7C8A1-A9FB-0298-FB2A-181CA07C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DD8D1D8-F8B3-E9ED-9139-F9E2084F5CA3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5C0A5B-BCED-837C-B673-F92EF8A77EA0}"/>
              </a:ext>
            </a:extLst>
          </p:cNvPr>
          <p:cNvSpPr txBox="1"/>
          <p:nvPr/>
        </p:nvSpPr>
        <p:spPr>
          <a:xfrm>
            <a:off x="663675" y="2118846"/>
            <a:ext cx="1069012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fr-FR" altLang="en-US" sz="2800" dirty="0"/>
              <a:t>Objectif :</a:t>
            </a:r>
          </a:p>
          <a:p>
            <a:r>
              <a:rPr lang="fr-FR" altLang="en-US" sz="2800" dirty="0"/>
              <a:t>Recevoir une information et donner un avis</a:t>
            </a:r>
          </a:p>
          <a:p>
            <a:endParaRPr lang="fr-FR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sz="2800" dirty="0"/>
              <a:t>Matières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Plan de pilotage et contrat d’objectif 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altLang="en-US" sz="2400" dirty="0"/>
              <a:t>Taille des classes ;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Passage en immersion 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altLang="en-US" sz="2400" dirty="0"/>
              <a:t>Fixation de l’appel à candidature pour le délégué aux missions collectives;</a:t>
            </a:r>
          </a:p>
          <a:p>
            <a:pPr lvl="1"/>
            <a:endParaRPr lang="fr-FR" altLang="en-US" sz="2800" dirty="0"/>
          </a:p>
          <a:p>
            <a:endParaRPr lang="fr-FR" altLang="en-US" sz="28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DBA1E2D-0B62-DCC8-63D4-87CB458CE48D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09A28F9-A6DF-4863-9E12-F734B7BB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D. Compétence d’avis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1FA14E-3732-BFB3-EE0D-D17C7596975D}"/>
              </a:ext>
            </a:extLst>
          </p:cNvPr>
          <p:cNvSpPr txBox="1"/>
          <p:nvPr/>
        </p:nvSpPr>
        <p:spPr>
          <a:xfrm>
            <a:off x="506361" y="693711"/>
            <a:ext cx="1248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720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</a:t>
            </a:r>
            <a:endParaRPr lang="fr-BE" sz="7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9B7EE-EF87-8911-5FAD-EE0FD250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77ABDD9-B38F-B024-9456-065E8D7E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E. Absence de décision et recours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AF47B3E-4AE6-94DE-BDDC-E5491F26AC5F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9432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809D0C-DF07-DBED-D1AE-BC7CD16E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AFEE991-F216-292D-ADE2-B4B300E0C99A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31F059-5AD0-3AE2-3EDE-38329829B716}"/>
              </a:ext>
            </a:extLst>
          </p:cNvPr>
          <p:cNvSpPr txBox="1"/>
          <p:nvPr/>
        </p:nvSpPr>
        <p:spPr>
          <a:xfrm>
            <a:off x="663676" y="2118846"/>
            <a:ext cx="1005348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Le </a:t>
            </a:r>
            <a:r>
              <a:rPr lang="fr-FR" altLang="en-US" sz="2800" u="sng" dirty="0"/>
              <a:t>bureau de conciliation</a:t>
            </a:r>
            <a:r>
              <a:rPr lang="fr-FR" altLang="en-US" sz="2800" dirty="0"/>
              <a:t> de la commission paritaire est compétent pour examiner :</a:t>
            </a:r>
          </a:p>
          <a:p>
            <a:endParaRPr lang="fr-FR" altLang="en-US" sz="2800" dirty="0"/>
          </a:p>
          <a:p>
            <a:pPr marL="914400" lvl="1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tout litige relatif à l’ICL et à son fonctionnement ;</a:t>
            </a:r>
          </a:p>
          <a:p>
            <a:pPr marL="914400" lvl="1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toutes les matières soumises à la concertation pour lesquelles le P.O. ne suivrait pas la position prise à la majorité des 2/3 de la délégation du personnel.</a:t>
            </a:r>
          </a:p>
          <a:p>
            <a:pPr lvl="1"/>
            <a:endParaRPr lang="fr-FR" altLang="en-US" sz="2800" dirty="0"/>
          </a:p>
          <a:p>
            <a:endParaRPr lang="fr-FR" altLang="en-US" sz="28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0266FD7-6A87-E79F-591C-31BB6C786BB1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7F1618-6293-8A2D-CA73-55152C6338BB}"/>
              </a:ext>
            </a:extLst>
          </p:cNvPr>
          <p:cNvSpPr txBox="1"/>
          <p:nvPr/>
        </p:nvSpPr>
        <p:spPr>
          <a:xfrm>
            <a:off x="506361" y="693711"/>
            <a:ext cx="1248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7200" dirty="0">
                <a:solidFill>
                  <a:schemeClr val="accent5"/>
                </a:solidFill>
                <a:sym typeface="Wingdings" panose="05000000000000000000" pitchFamily="2" charset="2"/>
              </a:rPr>
              <a:t></a:t>
            </a:r>
            <a:endParaRPr lang="fr-BE" sz="7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2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73982-5EB1-184E-582D-BA408B15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64BB0A94-68C3-9686-1827-4CC856C1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1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E. Absence de décision et recours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5C2AC5E-04C1-BD57-967A-E02B2E44D976}"/>
              </a:ext>
            </a:extLst>
          </p:cNvPr>
          <p:cNvCxnSpPr>
            <a:cxnSpLocks/>
          </p:cNvCxnSpPr>
          <p:nvPr/>
        </p:nvCxnSpPr>
        <p:spPr>
          <a:xfrm>
            <a:off x="2110773" y="1455870"/>
            <a:ext cx="9432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D530C3-C81C-DDE8-7AC2-6DBCE4F5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226690B-63F9-BE4D-FDD1-702B815FAD87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1E7CA2-BAC8-3E3E-00A4-18F995B5F528}"/>
              </a:ext>
            </a:extLst>
          </p:cNvPr>
          <p:cNvSpPr txBox="1"/>
          <p:nvPr/>
        </p:nvSpPr>
        <p:spPr>
          <a:xfrm>
            <a:off x="663676" y="2525561"/>
            <a:ext cx="94832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u="sng" dirty="0"/>
              <a:t>Dans l’attente d’une décision</a:t>
            </a:r>
            <a:r>
              <a:rPr lang="fr-FR" altLang="en-US" sz="2800" dirty="0"/>
              <a:t> de la commission, la situation antérieure reste d’application sauf cas de force majeure.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u="sng" dirty="0"/>
              <a:t>En cas de force majeure</a:t>
            </a:r>
            <a:r>
              <a:rPr lang="fr-FR" altLang="en-US" sz="2800" dirty="0"/>
              <a:t>, une procédure d’urgence est possible.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La commission peut </a:t>
            </a:r>
            <a:r>
              <a:rPr lang="fr-FR" altLang="en-US" sz="2800" u="sng" dirty="0"/>
              <a:t>déléguer ses compétences</a:t>
            </a:r>
            <a:r>
              <a:rPr lang="fr-FR" altLang="en-US" sz="2800" dirty="0"/>
              <a:t> à un organe décentralisé telle que la zone.</a:t>
            </a:r>
            <a:endParaRPr lang="fr-FR" altLang="en-US" sz="2800" u="sng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7ED5B63-6ACA-98C9-0E3E-9844C8D13D78}"/>
              </a:ext>
            </a:extLst>
          </p:cNvPr>
          <p:cNvSpPr/>
          <p:nvPr/>
        </p:nvSpPr>
        <p:spPr>
          <a:xfrm>
            <a:off x="427701" y="566684"/>
            <a:ext cx="1327356" cy="13273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6A011E-0BF5-A928-A0C2-CA5F4B4182AB}"/>
              </a:ext>
            </a:extLst>
          </p:cNvPr>
          <p:cNvSpPr txBox="1"/>
          <p:nvPr/>
        </p:nvSpPr>
        <p:spPr>
          <a:xfrm>
            <a:off x="506361" y="693711"/>
            <a:ext cx="1248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7200" dirty="0">
                <a:solidFill>
                  <a:schemeClr val="accent5"/>
                </a:solidFill>
                <a:sym typeface="Wingdings" panose="05000000000000000000" pitchFamily="2" charset="2"/>
              </a:rPr>
              <a:t></a:t>
            </a:r>
            <a:endParaRPr lang="fr-BE" sz="7200" dirty="0">
              <a:solidFill>
                <a:schemeClr val="accent5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D34914C-1BAC-86E0-E1AA-5B49A1B63D8F}"/>
              </a:ext>
            </a:extLst>
          </p:cNvPr>
          <p:cNvSpPr txBox="1">
            <a:spLocks/>
          </p:cNvSpPr>
          <p:nvPr/>
        </p:nvSpPr>
        <p:spPr>
          <a:xfrm>
            <a:off x="3244997" y="1260553"/>
            <a:ext cx="7588045" cy="1069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2905425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F292-09F0-FD25-9A91-03796C98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88236-98AE-0224-81A9-4AF24C22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Quelles tâches le </a:t>
            </a:r>
            <a:r>
              <a:rPr lang="fr-BE" sz="4000">
                <a:solidFill>
                  <a:schemeClr val="accent5"/>
                </a:solidFill>
                <a:latin typeface="Bahnschrift Light" panose="020B0502040204020203" pitchFamily="34" charset="0"/>
              </a:rPr>
              <a:t>délégué syndical </a:t>
            </a:r>
            <a:r>
              <a:rPr lang="fr-BE" sz="40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doit-il accomplir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0F5C3A-4954-DA65-B836-7976E0BC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2D18BFE-AAE1-85A2-3003-6269613C2228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107129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CDEA8BE2-607B-8D1B-6EA7-1A6F4E52E04E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2" name="ZoneTexte 4">
            <a:extLst>
              <a:ext uri="{FF2B5EF4-FFF2-40B4-BE49-F238E27FC236}">
                <a16:creationId xmlns:a16="http://schemas.microsoft.com/office/drawing/2014/main" id="{AEE1B6E4-A853-204A-03FA-D4F30A8E7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303456"/>
              </p:ext>
            </p:extLst>
          </p:nvPr>
        </p:nvGraphicFramePr>
        <p:xfrm>
          <a:off x="865621" y="1149144"/>
          <a:ext cx="9116579" cy="410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6BED80D-2A73-5A8E-1FF6-7B11ED08259B}"/>
              </a:ext>
            </a:extLst>
          </p:cNvPr>
          <p:cNvSpPr/>
          <p:nvPr/>
        </p:nvSpPr>
        <p:spPr>
          <a:xfrm>
            <a:off x="838200" y="5016558"/>
            <a:ext cx="9116579" cy="138459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/>
          </a:p>
        </p:txBody>
      </p:sp>
      <p:sp>
        <p:nvSpPr>
          <p:cNvPr id="9" name="Rectangle 8" descr="Chat">
            <a:extLst>
              <a:ext uri="{FF2B5EF4-FFF2-40B4-BE49-F238E27FC236}">
                <a16:creationId xmlns:a16="http://schemas.microsoft.com/office/drawing/2014/main" id="{4699E1AF-7F8A-844F-2ED6-1CA6F7E074E5}"/>
              </a:ext>
            </a:extLst>
          </p:cNvPr>
          <p:cNvSpPr/>
          <p:nvPr/>
        </p:nvSpPr>
        <p:spPr>
          <a:xfrm>
            <a:off x="1379210" y="5393660"/>
            <a:ext cx="761528" cy="76152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AC72A4-F21F-0051-EB8D-212737DFF1A4}"/>
              </a:ext>
            </a:extLst>
          </p:cNvPr>
          <p:cNvSpPr txBox="1"/>
          <p:nvPr/>
        </p:nvSpPr>
        <p:spPr>
          <a:xfrm>
            <a:off x="2551470" y="5231802"/>
            <a:ext cx="71922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fr-FR" sz="2000" b="1" dirty="0"/>
              <a:t>Liens avec les autres organes de concertation</a:t>
            </a:r>
          </a:p>
          <a:p>
            <a:pPr lvl="0" algn="just">
              <a:lnSpc>
                <a:spcPct val="100000"/>
              </a:lnSpc>
            </a:pPr>
            <a:endParaRPr lang="fr-FR" altLang="en-US" sz="2000" b="1" dirty="0"/>
          </a:p>
          <a:p>
            <a:pPr lvl="0" algn="just">
              <a:lnSpc>
                <a:spcPct val="100000"/>
              </a:lnSpc>
            </a:pPr>
            <a:r>
              <a:rPr lang="fr-FR" altLang="en-US" dirty="0"/>
              <a:t>C</a:t>
            </a:r>
            <a:r>
              <a:rPr lang="fr-FR" altLang="en-US" sz="1800" dirty="0"/>
              <a:t>ontacts avec le CE/CPPT, l’</a:t>
            </a:r>
            <a:r>
              <a:rPr lang="fr-FR" altLang="en-US" sz="1800" dirty="0" err="1"/>
              <a:t>OrCE</a:t>
            </a:r>
            <a:r>
              <a:rPr lang="fr-FR" altLang="en-US" sz="1800" dirty="0"/>
              <a:t>, les délégués mandatés à la zone…</a:t>
            </a:r>
          </a:p>
        </p:txBody>
      </p:sp>
    </p:spTree>
    <p:extLst>
      <p:ext uri="{BB962C8B-B14F-4D97-AF65-F5344CB8AC3E}">
        <p14:creationId xmlns:p14="http://schemas.microsoft.com/office/powerpoint/2010/main" val="160032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28062-C1E4-2B36-B632-A9DF07B9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D97F857E-1CA6-6D0C-E550-F2B23D32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E75DB77B-ED99-84FE-5264-34324D508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BD4DFA-146D-3DBE-BA7D-3613CAF9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1D89C552-C178-7513-7B7C-0E878E20C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1AAC271C-FCCF-FD16-3511-2720E738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108334-89F3-5063-6DC6-A367C80C8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E31E5F-4ADF-07F8-28DC-661651301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6252755C-F93B-DA22-98ED-7E300B07E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05F4B2-AE3B-8A3F-4832-71E27B691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AC7765-B103-CE76-57CA-E455D229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31593A-064B-AAC6-FE68-A72C27E9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F18127-9F73-0225-456A-79E5754A8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AE7428C-FA5D-F98E-9C85-86E749963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2DF64069-0EDF-38C0-6623-62047A2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85" y="1745904"/>
            <a:ext cx="4879001" cy="12892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 err="1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Réunions</a:t>
            </a:r>
            <a:endParaRPr lang="en-US" sz="7200" dirty="0">
              <a:solidFill>
                <a:schemeClr val="accent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652776-BD3F-A7AB-7D64-C0292DA0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06D2D5-71DD-8403-E7D0-B4ABBF48AC40}"/>
              </a:ext>
            </a:extLst>
          </p:cNvPr>
          <p:cNvSpPr txBox="1"/>
          <p:nvPr/>
        </p:nvSpPr>
        <p:spPr>
          <a:xfrm>
            <a:off x="6605526" y="2936825"/>
            <a:ext cx="47212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Fréquence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Rôles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Administratif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(convocation,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ordre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 du jour, procès-verbal)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19655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8B65-664D-DABE-2AFA-F46EE354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A06730-F1E6-8A0D-FFA8-23CF4DBF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0CC297-8D0E-C42F-FAAC-390026E3F845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3375C7FA-073E-AF38-F12E-F265AA35A7E8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16B5B13-87BF-8C78-18C9-0953E986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Fréquence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E53E83-55BC-453B-20BA-7D6AC1A6A551}"/>
              </a:ext>
            </a:extLst>
          </p:cNvPr>
          <p:cNvSpPr txBox="1"/>
          <p:nvPr/>
        </p:nvSpPr>
        <p:spPr>
          <a:xfrm>
            <a:off x="637021" y="1863068"/>
            <a:ext cx="96947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800" i="1" u="sng" dirty="0">
                <a:solidFill>
                  <a:schemeClr val="accent3"/>
                </a:solidFill>
              </a:rPr>
              <a:t>Réunions obligatoires</a:t>
            </a:r>
            <a:r>
              <a:rPr lang="fr-BE" altLang="en-US" sz="2800" dirty="0">
                <a:solidFill>
                  <a:schemeClr val="accent3"/>
                </a:solidFill>
              </a:rPr>
              <a:t> </a:t>
            </a:r>
            <a:r>
              <a:rPr lang="fr-BE" altLang="en-US" sz="2800" dirty="0"/>
              <a:t>: une fois en début de chaque trimestre.</a:t>
            </a:r>
          </a:p>
          <a:p>
            <a:pPr marL="1371600" lvl="2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à l’initiative du</a:t>
            </a:r>
            <a:r>
              <a:rPr lang="fr-BE" altLang="en-US" sz="2400" i="1" dirty="0"/>
              <a:t> </a:t>
            </a:r>
            <a:r>
              <a:rPr lang="fr-BE" altLang="en-US" sz="2400" dirty="0"/>
              <a:t>Président.</a:t>
            </a:r>
          </a:p>
          <a:p>
            <a:pPr marL="1371600" lvl="2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aux dates déterminées en début d’année scolaire.</a:t>
            </a:r>
          </a:p>
          <a:p>
            <a:pPr lvl="2" algn="just">
              <a:buSzPct val="80000"/>
            </a:pPr>
            <a:endParaRPr lang="fr-BE" altLang="en-US" sz="2800" dirty="0"/>
          </a:p>
          <a:p>
            <a:pPr marL="914400" lvl="1" indent="-4572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800" i="1" u="sng" dirty="0">
                <a:solidFill>
                  <a:schemeClr val="accent3"/>
                </a:solidFill>
              </a:rPr>
              <a:t>Réunions extraordinaires</a:t>
            </a:r>
            <a:r>
              <a:rPr lang="fr-BE" altLang="en-US" sz="2800" dirty="0">
                <a:solidFill>
                  <a:schemeClr val="accent3"/>
                </a:solidFill>
              </a:rPr>
              <a:t> :</a:t>
            </a:r>
          </a:p>
          <a:p>
            <a:pPr marL="1371600" lvl="2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au jour et à l’heure fixés par le Président.</a:t>
            </a:r>
          </a:p>
          <a:p>
            <a:pPr marL="1371600" lvl="2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dans les 15 jours qui suivent la demande d’au moins 1/3 de la délégation du personnel.</a:t>
            </a:r>
          </a:p>
          <a:p>
            <a:pPr marL="1371600" lvl="2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BE" altLang="en-US" sz="2400" dirty="0"/>
              <a:t>à l’initiative du Président.</a:t>
            </a:r>
          </a:p>
        </p:txBody>
      </p:sp>
    </p:spTree>
    <p:extLst>
      <p:ext uri="{BB962C8B-B14F-4D97-AF65-F5344CB8AC3E}">
        <p14:creationId xmlns:p14="http://schemas.microsoft.com/office/powerpoint/2010/main" val="212044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0BC4-6C92-A659-BB48-416803E13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B4C1BB-006A-9100-4AE4-2B73310D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F9F9B06-F7A4-9999-999E-3611F2831FB3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A77E9032-A45A-D957-2D6D-1343D60213AB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BBF6AC3-AA68-0C11-DDE0-A19F0CD1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Rôle du Président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E1EC0-D648-77D8-E56D-3C9C5C2F835D}"/>
              </a:ext>
            </a:extLst>
          </p:cNvPr>
          <p:cNvSpPr txBox="1"/>
          <p:nvPr/>
        </p:nvSpPr>
        <p:spPr>
          <a:xfrm>
            <a:off x="637020" y="1676254"/>
            <a:ext cx="10119469" cy="4692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400" dirty="0"/>
              <a:t>Assurer le bon fonctionnement de l’instance en veillant </a:t>
            </a:r>
          </a:p>
          <a:p>
            <a:pPr marL="800100" lvl="1" indent="-342900" algn="just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altLang="en-US" sz="2000" dirty="0"/>
              <a:t>au traitement de tous les points à l’ordre du jour;</a:t>
            </a:r>
          </a:p>
          <a:p>
            <a:pPr marL="800100" lvl="1" indent="-342900" algn="just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altLang="en-US" sz="2000" dirty="0"/>
              <a:t>à ce que les discussions se déroulent</a:t>
            </a:r>
          </a:p>
          <a:p>
            <a:pPr marL="1257300" lvl="2" indent="-342900" algn="just">
              <a:lnSpc>
                <a:spcPct val="9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altLang="en-US" sz="2000" dirty="0"/>
              <a:t>de façon objective ;</a:t>
            </a:r>
          </a:p>
          <a:p>
            <a:pPr marL="1257300" lvl="2" indent="-342900" algn="just">
              <a:lnSpc>
                <a:spcPct val="9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altLang="en-US" sz="2000" dirty="0"/>
              <a:t>dans la dignité ;</a:t>
            </a:r>
          </a:p>
          <a:p>
            <a:pPr marL="1257300" lvl="2" indent="-342900" algn="just">
              <a:lnSpc>
                <a:spcPct val="9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altLang="en-US" sz="2000" dirty="0"/>
              <a:t>dans le respect mutuel ;</a:t>
            </a:r>
          </a:p>
          <a:p>
            <a:pPr marL="800100" lvl="1" indent="-342900" algn="just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altLang="en-US" sz="2000" dirty="0"/>
              <a:t>à informer l’ICL, sur interpellation, de l’exécution des décisions prises par celle-ci.</a:t>
            </a:r>
          </a:p>
          <a:p>
            <a:pPr lvl="1" algn="just">
              <a:lnSpc>
                <a:spcPct val="90000"/>
              </a:lnSpc>
              <a:buSzPct val="80000"/>
            </a:pPr>
            <a:endParaRPr lang="fr-FR" altLang="en-US" sz="2400" dirty="0"/>
          </a:p>
          <a:p>
            <a:pPr marL="342900" indent="-3429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400" dirty="0"/>
              <a:t>Convoquer les membres au moins 8 jours avant la réunion</a:t>
            </a:r>
          </a:p>
          <a:p>
            <a:pPr marL="800100" lvl="1" indent="-342900" algn="just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altLang="en-US" sz="2000" dirty="0"/>
              <a:t>fixer le jour, l’heure et le lieu de la réunion.</a:t>
            </a:r>
          </a:p>
          <a:p>
            <a:pPr lvl="1" algn="just">
              <a:lnSpc>
                <a:spcPct val="90000"/>
              </a:lnSpc>
              <a:buSzPct val="80000"/>
            </a:pPr>
            <a:endParaRPr lang="fr-FR" altLang="en-US" sz="2400" dirty="0"/>
          </a:p>
          <a:p>
            <a:pPr marL="342900" indent="-3429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400" dirty="0"/>
              <a:t>Rédiger l’ordre du jour en concertation avec le secrétaire.</a:t>
            </a:r>
          </a:p>
          <a:p>
            <a:pPr marL="342900" indent="-3429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endParaRPr lang="fr-FR" altLang="en-US" sz="2400" dirty="0"/>
          </a:p>
          <a:p>
            <a:pPr marL="342900" indent="-3429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400" dirty="0"/>
              <a:t>Prévoir le local et le mobilier nécessaires aux réunions.</a:t>
            </a:r>
          </a:p>
          <a:p>
            <a:pPr lvl="1" algn="just">
              <a:lnSpc>
                <a:spcPct val="90000"/>
              </a:lnSpc>
              <a:buSzPct val="80000"/>
              <a:buFont typeface="Webdings" panose="05030102010509060703" pitchFamily="18" charset="2"/>
              <a:buChar char="ë"/>
            </a:pP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613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AD9F-F17A-F462-D3CB-88AABCDC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7609A0-8EBD-E9B1-05D7-CAFB64F0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BE2857C-01C0-53B9-CA08-8567575478BE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94F8FF85-97F5-770C-8A7A-361C8536DCDF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6442B64-1E64-38C9-C004-87BC7F7A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Rôle du secrétaire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5D8147-C4F1-0F51-DCE8-B47A6D761745}"/>
              </a:ext>
            </a:extLst>
          </p:cNvPr>
          <p:cNvSpPr txBox="1"/>
          <p:nvPr/>
        </p:nvSpPr>
        <p:spPr>
          <a:xfrm>
            <a:off x="637020" y="2167867"/>
            <a:ext cx="101194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400" dirty="0"/>
              <a:t>Rédiger le procès-verbal ;</a:t>
            </a:r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endParaRPr lang="fr-BE" altLang="en-US" sz="2400" dirty="0"/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400" dirty="0"/>
              <a:t>Adresser le P.V. à chacun des membres de l’instance dans les 15 jours ;</a:t>
            </a:r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endParaRPr lang="fr-BE" altLang="en-US" sz="2400" dirty="0"/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400" dirty="0"/>
              <a:t>Établir le rapport annuel en concertation avec le Président ;</a:t>
            </a:r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endParaRPr lang="fr-BE" altLang="en-US" sz="2400" dirty="0"/>
          </a:p>
          <a:p>
            <a:pPr marL="342900" indent="-3429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400" dirty="0"/>
              <a:t>Conserver les archives de l’ICL.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805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FB0C-909B-3305-E05F-532B6514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C4E2C-37CC-CFCB-3176-4DA7C016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F38B67D-B31F-5FD3-503D-5932A3E2EACE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C99732B4-9003-A843-9BA5-66BE5DFD34FA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FCD2751-7977-C786-62ED-559BDAB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Les convocations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03B000-83B1-8E25-EA3C-7A6930A53965}"/>
              </a:ext>
            </a:extLst>
          </p:cNvPr>
          <p:cNvSpPr txBox="1"/>
          <p:nvPr/>
        </p:nvSpPr>
        <p:spPr>
          <a:xfrm>
            <a:off x="636815" y="1919288"/>
            <a:ext cx="10515600" cy="424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80000"/>
            </a:pPr>
            <a:r>
              <a:rPr lang="fr-BE" altLang="en-US" sz="2800" b="1" dirty="0"/>
              <a:t>Quand ?</a:t>
            </a:r>
          </a:p>
          <a:p>
            <a:pPr marL="457200" indent="-457200">
              <a:lnSpc>
                <a:spcPct val="90000"/>
              </a:lnSpc>
              <a:buSzPct val="80000"/>
              <a:buFont typeface="Symbol" panose="05050102010706020507" pitchFamily="18" charset="2"/>
              <a:buChar char="Þ"/>
            </a:pPr>
            <a:r>
              <a:rPr lang="fr-FR" altLang="en-US" sz="2800" dirty="0"/>
              <a:t>au moins 8 jours avant la date de la réunion (R.O.I.).</a:t>
            </a:r>
          </a:p>
          <a:p>
            <a:pPr>
              <a:lnSpc>
                <a:spcPct val="90000"/>
              </a:lnSpc>
              <a:buSzPct val="80000"/>
            </a:pPr>
            <a:endParaRPr lang="fr-FR" altLang="en-US" sz="2800" dirty="0"/>
          </a:p>
          <a:p>
            <a:pPr>
              <a:lnSpc>
                <a:spcPct val="90000"/>
              </a:lnSpc>
              <a:buSzPct val="80000"/>
            </a:pPr>
            <a:r>
              <a:rPr lang="fr-FR" altLang="en-US" sz="2800" b="1" dirty="0"/>
              <a:t>A qui ?</a:t>
            </a:r>
          </a:p>
          <a:p>
            <a:pPr marL="457200" indent="-457200">
              <a:lnSpc>
                <a:spcPct val="90000"/>
              </a:lnSpc>
              <a:buSzPct val="80000"/>
              <a:buFont typeface="Symbol" panose="05050102010706020507" pitchFamily="18" charset="2"/>
              <a:buChar char="Þ"/>
            </a:pPr>
            <a:r>
              <a:rPr lang="fr-FR" altLang="en-US" sz="2800" dirty="0"/>
              <a:t>à tous les membres de l’instance.</a:t>
            </a:r>
          </a:p>
          <a:p>
            <a:pPr>
              <a:lnSpc>
                <a:spcPct val="90000"/>
              </a:lnSpc>
              <a:buSzPct val="80000"/>
            </a:pPr>
            <a:endParaRPr lang="fr-FR" altLang="en-US" sz="2800" dirty="0"/>
          </a:p>
          <a:p>
            <a:pPr>
              <a:lnSpc>
                <a:spcPct val="90000"/>
              </a:lnSpc>
              <a:buSzPct val="80000"/>
            </a:pPr>
            <a:r>
              <a:rPr lang="fr-FR" altLang="en-US" sz="2800" b="1" dirty="0"/>
              <a:t>Contenu</a:t>
            </a:r>
          </a:p>
          <a:p>
            <a:pPr marL="914400" lvl="1" indent="-45720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ordre du jour ;</a:t>
            </a:r>
          </a:p>
          <a:p>
            <a:pPr marL="914400" lvl="1" indent="-45720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jour, heure et lieu de réunion ;</a:t>
            </a:r>
          </a:p>
          <a:p>
            <a:pPr marL="914400" lvl="1" indent="-45720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pièces se rapportant aux points qui figurent à l’ordre du jour.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!"/>
            </a:pPr>
            <a:endParaRPr lang="fr-F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444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FBD88-C5A1-9C20-3F8E-6642D11CB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87DA49-0BBA-8CB9-B417-ADCD6273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4706802-91A1-AD68-4B12-F1A1370553B6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6695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4DE7DD1D-5C0D-61E7-2F1B-F372CD84DA67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A907494-50CA-B33D-4463-717019B9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Les points à l’ordre du jour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9532E1-A1CA-FC03-0B66-3E0A28C065D4}"/>
              </a:ext>
            </a:extLst>
          </p:cNvPr>
          <p:cNvSpPr txBox="1"/>
          <p:nvPr/>
        </p:nvSpPr>
        <p:spPr>
          <a:xfrm>
            <a:off x="637020" y="2167867"/>
            <a:ext cx="998181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Le Président fixe l’ordre du jour en concertation avec la secrétaire en tenant compte des demandes.</a:t>
            </a:r>
          </a:p>
          <a:p>
            <a:pPr algn="just">
              <a:buSzPct val="80000"/>
            </a:pPr>
            <a:endParaRPr lang="fr-BE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Tout membre de l’instance a le droit de porter un point à l’ordre du jour si :</a:t>
            </a:r>
          </a:p>
          <a:p>
            <a:pPr marL="914400" lvl="1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celui-ci relève de la compétence de l’instance ;</a:t>
            </a:r>
          </a:p>
          <a:p>
            <a:pPr marL="914400" lvl="1" indent="-457200" algn="just">
              <a:buSzPct val="8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le Président et le secrétaire en sont avertis au moins 15 jours avant la réunion.</a:t>
            </a:r>
          </a:p>
        </p:txBody>
      </p:sp>
    </p:spTree>
    <p:extLst>
      <p:ext uri="{BB962C8B-B14F-4D97-AF65-F5344CB8AC3E}">
        <p14:creationId xmlns:p14="http://schemas.microsoft.com/office/powerpoint/2010/main" val="307541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C409C-64E0-0258-A1E4-FF220649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756FAA13-807A-1359-CCB9-34C9E346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DF7F7202-9FC5-3D44-CE2E-39ABF743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2EC44D-7A83-0467-EC91-0FF37D87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6C30E6C4-67FE-3D60-AAD4-4E12C0BF2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20C79985-9F8A-56A8-073D-4DAC5F7C3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A71F2-0DEF-033B-ABFC-2A57C818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6D8A9E-E5CC-2E5A-5450-42A44022D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EF38776E-D7CC-F9E9-A412-4DE3D6861D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F5D14-BD17-9C8D-14DD-42862CBCB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40D38D-2116-3F71-E047-54B1CA226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DF686A-A956-5400-62DD-4D7023B63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7EEF8C-52CA-FCDD-1F76-9BA0292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A0800F-828A-16FE-F0B3-91AA78B00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1251570F-CB3E-9BEC-C61B-197221D6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85" y="1745904"/>
            <a:ext cx="4879001" cy="12892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Introduction</a:t>
            </a:r>
            <a:r>
              <a:rPr lang="en-US" sz="88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 </a:t>
            </a:r>
            <a:br>
              <a:rPr lang="en-US" sz="88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</a:br>
            <a:endParaRPr lang="en-US" sz="3600" dirty="0">
              <a:solidFill>
                <a:schemeClr val="accent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8F561E-4BDA-C0E8-0ED8-A94E25E8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CF0596-698B-B1AA-31CE-81F4361D3E36}"/>
              </a:ext>
            </a:extLst>
          </p:cNvPr>
          <p:cNvSpPr txBox="1"/>
          <p:nvPr/>
        </p:nvSpPr>
        <p:spPr>
          <a:xfrm>
            <a:off x="6605526" y="2936825"/>
            <a:ext cx="434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Contexte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Définition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43186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D7FC-C220-6458-736B-22C6BE58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B36D28-7F66-023F-B524-5B21368A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3C06B91-5DDC-D309-5C61-F3CCCD28F07C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51380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93E6596-152E-E179-59A7-C4A227CB5E43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963ACE2-3FAD-F9FF-AF96-07530569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Les procès-verbaux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E7D3AD-E282-E2FE-A802-125B1FD285D9}"/>
              </a:ext>
            </a:extLst>
          </p:cNvPr>
          <p:cNvSpPr txBox="1"/>
          <p:nvPr/>
        </p:nvSpPr>
        <p:spPr>
          <a:xfrm>
            <a:off x="621521" y="1919288"/>
            <a:ext cx="9981819" cy="3585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La date, l’heure du début et l’heure de fin de la réunion ;</a:t>
            </a:r>
          </a:p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Les présences, absences et excuses ;</a:t>
            </a:r>
          </a:p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L’approbation ou les remarques au sujet du P.V. de la réunion précédente ;</a:t>
            </a:r>
          </a:p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L’ordre du jour de la réunion ;</a:t>
            </a:r>
          </a:p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Un rapport fidèle des discussions, des suggestions et délibérations ;</a:t>
            </a:r>
          </a:p>
          <a:p>
            <a:pPr marL="457200" indent="-457200" algn="just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fr-BE" altLang="en-US" sz="2800" dirty="0"/>
              <a:t>La teneur des décisions prises ou des avis donnés en mentionnant les majorités exprimées.</a:t>
            </a:r>
          </a:p>
        </p:txBody>
      </p:sp>
    </p:spTree>
    <p:extLst>
      <p:ext uri="{BB962C8B-B14F-4D97-AF65-F5344CB8AC3E}">
        <p14:creationId xmlns:p14="http://schemas.microsoft.com/office/powerpoint/2010/main" val="2928830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74F5E-7798-0CD3-1F22-306F3D087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1C2FAD6C-73E0-0639-01AE-890B0C74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FAAF9033-6FC6-5EE4-B268-5C30058BC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42E80E-19AB-EE3A-0102-24021716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9EDC5ED6-1757-B85A-A3F2-1C552D70D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83A6535B-FB88-A397-8324-5FC8E60C6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638599-4D04-4C23-D62D-65AA6FB8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A2A608-86F1-DAD1-8731-963375C01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E1E126A5-74E9-9D0C-2A6B-517F11614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75F250-1E3B-066F-963D-BCF08ADCA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4AEEF67-3954-78EA-FA5F-3F89F152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AC6165-01D8-91E3-8D0D-ECDC62ED0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65A056-4DE1-246E-46B6-0FFBEB4D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1E90B6-13E0-8535-ADB5-B4ADF1896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427906C4-5F33-A081-F563-FD9D8FD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85" y="1745904"/>
            <a:ext cx="5115486" cy="12892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 err="1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Informations</a:t>
            </a:r>
            <a:r>
              <a:rPr lang="en-US" sz="72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 au personnel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D93A65-4D43-2F16-F8C1-A0C8995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5462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26B7C-E70D-FE5B-2E16-CF1B8EC5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09A7A-D0DC-6DB7-743F-C82DDD71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Communication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4BF288-DA17-F856-76EA-20837C1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59AB54-7010-D177-0885-53FDD55209CD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765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879BB52A-3632-D7F4-2C39-9D65989648D2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2" name="ZoneTexte 4">
            <a:extLst>
              <a:ext uri="{FF2B5EF4-FFF2-40B4-BE49-F238E27FC236}">
                <a16:creationId xmlns:a16="http://schemas.microsoft.com/office/drawing/2014/main" id="{792BAE28-792F-7C4E-57D4-2D38DBC05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275158"/>
              </p:ext>
            </p:extLst>
          </p:nvPr>
        </p:nvGraphicFramePr>
        <p:xfrm>
          <a:off x="865621" y="893501"/>
          <a:ext cx="9116579" cy="410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8AC93F6-B82C-4E3E-F2BD-6D0984DF96ED}"/>
              </a:ext>
            </a:extLst>
          </p:cNvPr>
          <p:cNvSpPr/>
          <p:nvPr/>
        </p:nvSpPr>
        <p:spPr>
          <a:xfrm>
            <a:off x="838200" y="4662595"/>
            <a:ext cx="9564329" cy="18302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51F988-6894-CAD7-C30F-2583818503A5}"/>
              </a:ext>
            </a:extLst>
          </p:cNvPr>
          <p:cNvSpPr txBox="1"/>
          <p:nvPr/>
        </p:nvSpPr>
        <p:spPr>
          <a:xfrm>
            <a:off x="2408904" y="4868412"/>
            <a:ext cx="733486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fr-FR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Rapport annuel des activités de l’ICL.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en-US" dirty="0"/>
              <a:t>Avant sa communication, ce texte est soumis à l’approbation de l’ICL.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en-US" dirty="0"/>
              <a:t>A défaut d’approbation unanime, le rapport reprendra les différentes prises de position relatives aux points litigieux.</a:t>
            </a:r>
          </a:p>
        </p:txBody>
      </p:sp>
      <p:sp>
        <p:nvSpPr>
          <p:cNvPr id="13" name="Rectangle 12" descr="Checklist">
            <a:extLst>
              <a:ext uri="{FF2B5EF4-FFF2-40B4-BE49-F238E27FC236}">
                <a16:creationId xmlns:a16="http://schemas.microsoft.com/office/drawing/2014/main" id="{05789C53-5035-0F20-B37B-1821E056A861}"/>
              </a:ext>
            </a:extLst>
          </p:cNvPr>
          <p:cNvSpPr/>
          <p:nvPr/>
        </p:nvSpPr>
        <p:spPr>
          <a:xfrm>
            <a:off x="1349715" y="5112628"/>
            <a:ext cx="761528" cy="76152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12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FE4DB-D8ED-BAFC-2634-7E039159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arte de visite, carte, fournitures de bureau&#10;&#10;Le contenu généré par l’IA peut être incorrect.">
            <a:extLst>
              <a:ext uri="{FF2B5EF4-FFF2-40B4-BE49-F238E27FC236}">
                <a16:creationId xmlns:a16="http://schemas.microsoft.com/office/drawing/2014/main" id="{A3069738-64DA-0595-6D65-3001D5A10A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9523" b="58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903ABFB-ECA0-11DC-2C4C-A395EAC3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-745767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Echanges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EB3963-7C58-1C15-6019-A7686DEB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545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CAEBF-34AA-C081-ED70-BFCED611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3A41F3-9603-617E-E182-13091FD0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7" y="518206"/>
            <a:ext cx="4805996" cy="6518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accent5"/>
                </a:solidFill>
                <a:latin typeface="+mn-lt"/>
                <a:ea typeface="+mj-ea"/>
                <a:cs typeface="+mj-cs"/>
              </a:rPr>
              <a:t>Nous </a:t>
            </a:r>
            <a:r>
              <a:rPr lang="en-US" sz="4000" kern="1200" dirty="0" err="1">
                <a:solidFill>
                  <a:schemeClr val="accent5"/>
                </a:solidFill>
                <a:latin typeface="+mn-lt"/>
                <a:ea typeface="+mj-ea"/>
                <a:cs typeface="+mj-cs"/>
              </a:rPr>
              <a:t>contacter</a:t>
            </a:r>
            <a:endParaRPr lang="en-US" sz="4000" kern="1200" dirty="0">
              <a:solidFill>
                <a:schemeClr val="accent5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8" name="Graphic 57" descr="Employee Badge">
            <a:extLst>
              <a:ext uri="{FF2B5EF4-FFF2-40B4-BE49-F238E27FC236}">
                <a16:creationId xmlns:a16="http://schemas.microsoft.com/office/drawing/2014/main" id="{6B2B070C-1478-818E-2995-187D24F3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1B8E10-E5C7-4040-F718-3A9EC871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AD79FEB-358D-41A7-243D-993829A31A2D}"/>
              </a:ext>
            </a:extLst>
          </p:cNvPr>
          <p:cNvSpPr/>
          <p:nvPr/>
        </p:nvSpPr>
        <p:spPr>
          <a:xfrm>
            <a:off x="4799130" y="4240856"/>
            <a:ext cx="2098938" cy="20989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 descr="Une image contenant fleur, plante&#10;&#10;Le contenu généré par l’IA peut être incorrect.">
            <a:extLst>
              <a:ext uri="{FF2B5EF4-FFF2-40B4-BE49-F238E27FC236}">
                <a16:creationId xmlns:a16="http://schemas.microsoft.com/office/drawing/2014/main" id="{481C4570-C572-5049-14C1-CDA3A0CB9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174" y="4861946"/>
            <a:ext cx="1457072" cy="85675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A259DFE-1594-8621-AAEE-51294A882241}"/>
              </a:ext>
            </a:extLst>
          </p:cNvPr>
          <p:cNvSpPr txBox="1">
            <a:spLocks/>
          </p:cNvSpPr>
          <p:nvPr/>
        </p:nvSpPr>
        <p:spPr>
          <a:xfrm>
            <a:off x="7045534" y="4861946"/>
            <a:ext cx="4805996" cy="651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Véronique Noël</a:t>
            </a: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Département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juridique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02 256 70 42 - veronique.noel@segec.be</a:t>
            </a:r>
          </a:p>
          <a:p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145576-E56E-609A-A9BD-22BA81036078}"/>
              </a:ext>
            </a:extLst>
          </p:cNvPr>
          <p:cNvSpPr/>
          <p:nvPr/>
        </p:nvSpPr>
        <p:spPr>
          <a:xfrm>
            <a:off x="4799130" y="1556644"/>
            <a:ext cx="2098938" cy="209893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AE94F52-FFDE-3D43-9997-E01452552DB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956" y="2182166"/>
            <a:ext cx="1665132" cy="830540"/>
          </a:xfrm>
          <a:prstGeom prst="rect">
            <a:avLst/>
          </a:prstGeom>
          <a:noFill/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85D1A16-214C-9089-AA88-DF360C9F075B}"/>
              </a:ext>
            </a:extLst>
          </p:cNvPr>
          <p:cNvSpPr txBox="1">
            <a:spLocks/>
          </p:cNvSpPr>
          <p:nvPr/>
        </p:nvSpPr>
        <p:spPr>
          <a:xfrm>
            <a:off x="7386004" y="1463876"/>
            <a:ext cx="4805996" cy="1698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Thierry </a:t>
            </a:r>
            <a:r>
              <a:rPr lang="en-US" sz="2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Delhoux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CSC –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Enseignement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Secrétaire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régional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Fédération Charleroi Sambre et Meuse</a:t>
            </a: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Rue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Prunieau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, 5, 6000 Charleroi</a:t>
            </a:r>
          </a:p>
          <a:p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Secrétariat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 : 071/23.08.52 – fax : 071/23.08.55 </a:t>
            </a: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csce.charleroi@acv-csc.be</a:t>
            </a:r>
          </a:p>
          <a:p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25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4B63-1097-1E94-4EE0-D2F922E2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A78169-21C5-C6BA-E370-8F6E38F0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D56047A-405F-A794-E2B8-668127AB0A8D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0CDE7F5F-322C-C231-1AC1-32B7CEC14D55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F649438-3801-3C26-F2BB-2713DEB5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   Contexte et définition d’une ICL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8E4320-A04C-1FFD-FF23-1077AD1A6BB8}"/>
              </a:ext>
            </a:extLst>
          </p:cNvPr>
          <p:cNvSpPr txBox="1"/>
          <p:nvPr/>
        </p:nvSpPr>
        <p:spPr>
          <a:xfrm>
            <a:off x="676275" y="1690688"/>
            <a:ext cx="855345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Suivi des recommandations du bureau de conciliation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L’ICL est un organe paritaire composé d’un nombre égal de représentant du PO et de représentants du personnel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8870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E4E8E-F4D1-C990-A002-0F02A12C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A12194E8-820F-AEE2-117C-D80C1270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A0FB3460-1A26-2EE0-25C3-153BAAC4E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6906D7-FD18-CC96-2064-7342F0A25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C4246CBC-F30A-FD86-4C49-557F4460D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BCA642A7-EC88-EA0C-E2E8-BB129A4C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56638-C4D9-A7C3-6084-C53CB67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886A338-75BA-234D-0FD8-3013DCF1D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23924C26-395E-3126-C1F7-09A429651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8227C62-0304-E470-120A-9DFA5ED07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CB9F147-C97A-CDC5-DA91-D087DD3FE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E47FCC8-B147-2EFC-36D6-6B6610793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4D60CD7-8E02-EDF1-5172-69C08FD80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823764-5CC4-E19D-E1C3-70DE95F1B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C7335CB8-9378-9687-C866-A7F9A34A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85" y="1745904"/>
            <a:ext cx="4879001" cy="12892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Composition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79B50-11C5-C2B0-E99D-961590AF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227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C8C87-08E0-F135-CEAB-84AC458A6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A75AC1-BC98-FDA6-836E-563B9BD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5989812-2444-63EC-E38C-BCCECF6A0624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7FA54A53-282A-F838-5750-C66706447D78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A0BEDED-1F17-AD8A-D8B0-116720C9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Composition d’une ICL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A1E0A0-2D0A-AF61-78C7-3032B5E4BF88}"/>
              </a:ext>
            </a:extLst>
          </p:cNvPr>
          <p:cNvSpPr txBox="1"/>
          <p:nvPr/>
        </p:nvSpPr>
        <p:spPr>
          <a:xfrm>
            <a:off x="838200" y="1919288"/>
            <a:ext cx="85452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800" dirty="0"/>
              <a:t>Du côté du PO, les membres sont désignés librement parmi ses délégués.</a:t>
            </a:r>
          </a:p>
          <a:p>
            <a:pPr marL="914400" lvl="1" indent="-457200" algn="just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endParaRPr lang="fr-FR" altLang="en-US" sz="2800" dirty="0"/>
          </a:p>
          <a:p>
            <a:pPr marL="914400" lvl="1" indent="-457200" algn="just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800" dirty="0"/>
              <a:t>Du côté des membres du personnel, ils sont élus par des élections sociales.</a:t>
            </a:r>
          </a:p>
        </p:txBody>
      </p:sp>
    </p:spTree>
    <p:extLst>
      <p:ext uri="{BB962C8B-B14F-4D97-AF65-F5344CB8AC3E}">
        <p14:creationId xmlns:p14="http://schemas.microsoft.com/office/powerpoint/2010/main" val="10176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13A85-8E5C-980C-4AFC-D32F5CEF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5D67EA-9F61-00E3-7528-DF793043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22EF752-4D94-CD1C-48A9-A2091AB3EDF2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AD0FA927-0645-9CFC-8BF5-A45354F25635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37E46D8-CBF5-586F-0264-6157B3D0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Le cas particulier du directeur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5A62FB-6F78-4968-210F-1A4F73F054FF}"/>
              </a:ext>
            </a:extLst>
          </p:cNvPr>
          <p:cNvSpPr txBox="1"/>
          <p:nvPr/>
        </p:nvSpPr>
        <p:spPr>
          <a:xfrm>
            <a:off x="637021" y="2109013"/>
            <a:ext cx="9116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Le directeur est membre de droit de l’ICL.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88DA5C-F14C-1A63-3571-FEC7D11B6883}"/>
              </a:ext>
            </a:extLst>
          </p:cNvPr>
          <p:cNvSpPr txBox="1"/>
          <p:nvPr/>
        </p:nvSpPr>
        <p:spPr>
          <a:xfrm>
            <a:off x="756557" y="3045647"/>
            <a:ext cx="854528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800" dirty="0"/>
              <a:t>Soit le directeur fait partie de la délégation du PO et il participe au vote en tant que représentant du PO.</a:t>
            </a:r>
          </a:p>
          <a:p>
            <a:pPr marL="914400" lvl="1" indent="-4572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fr-FR" altLang="en-US" sz="2800" dirty="0"/>
          </a:p>
          <a:p>
            <a:pPr marL="914400" lvl="1" indent="-4572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800" dirty="0"/>
              <a:t>Soit le directeur ne fait pas partie de la délégation du PO et il participe à l’ICL en qualité de personne ressource avec voix consultative.</a:t>
            </a:r>
          </a:p>
        </p:txBody>
      </p:sp>
    </p:spTree>
    <p:extLst>
      <p:ext uri="{BB962C8B-B14F-4D97-AF65-F5344CB8AC3E}">
        <p14:creationId xmlns:p14="http://schemas.microsoft.com/office/powerpoint/2010/main" val="144318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93779-E60E-FF97-E2A3-950AACBA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F07859-7851-8F24-5535-39DB4115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2684859-42D2-6081-06B4-F5D9495CC777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8795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3DB5CCD-2B5B-02AD-561D-34BFF6CF889A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245F017-FBA7-680F-DB18-F4E76DCD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Recours à des experts extérieurs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9DE7B8-D433-1F71-36E1-CFEC7F20CAEE}"/>
              </a:ext>
            </a:extLst>
          </p:cNvPr>
          <p:cNvSpPr txBox="1"/>
          <p:nvPr/>
        </p:nvSpPr>
        <p:spPr>
          <a:xfrm>
            <a:off x="637021" y="2109013"/>
            <a:ext cx="9116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r>
              <a:rPr lang="fr-FR" altLang="en-US" sz="2800" dirty="0"/>
              <a:t>Aucune règle en matière de possibilité pour une des deux parties à l’ICL de faire appel à des « experts extérieurs ».</a:t>
            </a:r>
          </a:p>
          <a:p>
            <a:pPr marL="457200" indent="-457200" algn="just">
              <a:buSzPct val="80000"/>
              <a:buFont typeface="Arial" panose="020B0604020202020204" pitchFamily="34" charset="0"/>
              <a:buChar char="•"/>
            </a:pPr>
            <a:endParaRPr lang="fr-F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196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DEAC6-B44D-2C15-CFB8-DCB9F161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98446D-DD5A-8490-B0E8-D54889E3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B6CAB0-4F86-DC60-4BD3-D5837DD5342E}"/>
              </a:ext>
            </a:extLst>
          </p:cNvPr>
          <p:cNvCxnSpPr>
            <a:cxnSpLocks/>
          </p:cNvCxnSpPr>
          <p:nvPr/>
        </p:nvCxnSpPr>
        <p:spPr>
          <a:xfrm>
            <a:off x="957942" y="1455870"/>
            <a:ext cx="10621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E7291B0F-F4CD-2160-9025-9058FCC41A4A}"/>
              </a:ext>
            </a:extLst>
          </p:cNvPr>
          <p:cNvSpPr/>
          <p:nvPr/>
        </p:nvSpPr>
        <p:spPr>
          <a:xfrm>
            <a:off x="10951029" y="136525"/>
            <a:ext cx="6127748" cy="61277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3F414B9-035B-E25F-37D6-E89D8724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  <a:latin typeface="Bahnschrift Light" panose="020B0502040204020203" pitchFamily="34" charset="0"/>
              </a:rPr>
              <a:t>Recours à des experts extérieurs (suite)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8DA05A-6ADE-8E4B-1791-CEA0FD1EBC18}"/>
              </a:ext>
            </a:extLst>
          </p:cNvPr>
          <p:cNvSpPr txBox="1"/>
          <p:nvPr/>
        </p:nvSpPr>
        <p:spPr>
          <a:xfrm>
            <a:off x="637021" y="2109013"/>
            <a:ext cx="9116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fr-FR" altLang="en-US" sz="2800" dirty="0"/>
              <a:t> Il parait utile de rappeler quelques règles (à indiquer dans le ROI de l’ICL)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CE260A-9F32-B910-ABD0-6BC5CE8CF3EA}"/>
              </a:ext>
            </a:extLst>
          </p:cNvPr>
          <p:cNvSpPr txBox="1"/>
          <p:nvPr/>
        </p:nvSpPr>
        <p:spPr>
          <a:xfrm>
            <a:off x="216698" y="3200399"/>
            <a:ext cx="108802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Demande écrite de la part de la partie qui désire faire usage d’un expert.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fr-FR" altLang="en-US" sz="2400" dirty="0"/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Accord préalable de l’autre partie dans un délai déterminé avant la réunion.</a:t>
            </a:r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fr-FR" altLang="en-US" sz="2400" dirty="0"/>
          </a:p>
          <a:p>
            <a:pPr marL="800100" lvl="1" indent="-342900" algn="just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altLang="en-US" sz="2400" dirty="0"/>
              <a:t>L’expert doit pouvoir apporter un éclairage technique aux questions portées à l’ordre du jour ainsi qu’un apport objectif et indépendant.</a:t>
            </a:r>
          </a:p>
        </p:txBody>
      </p:sp>
    </p:spTree>
    <p:extLst>
      <p:ext uri="{BB962C8B-B14F-4D97-AF65-F5344CB8AC3E}">
        <p14:creationId xmlns:p14="http://schemas.microsoft.com/office/powerpoint/2010/main" val="4156897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cf541f-2864-45f0-959b-4ac60618ba93" xsi:nil="true"/>
    <lcf76f155ced4ddcb4097134ff3c332f xmlns="af42d117-cce7-4cef-b610-67f58333e8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916E6E1E9514D85A5C2238FB822C2" ma:contentTypeVersion="18" ma:contentTypeDescription="Crée un document." ma:contentTypeScope="" ma:versionID="f7e7d8c27ae823c09678e4a9c0a9ae08">
  <xsd:schema xmlns:xsd="http://www.w3.org/2001/XMLSchema" xmlns:xs="http://www.w3.org/2001/XMLSchema" xmlns:p="http://schemas.microsoft.com/office/2006/metadata/properties" xmlns:ns2="af42d117-cce7-4cef-b610-67f58333e85d" xmlns:ns3="73cf541f-2864-45f0-959b-4ac60618ba93" targetNamespace="http://schemas.microsoft.com/office/2006/metadata/properties" ma:root="true" ma:fieldsID="1f203aa2d998829865a4538cb8e255aa" ns2:_="" ns3:_="">
    <xsd:import namespace="af42d117-cce7-4cef-b610-67f58333e85d"/>
    <xsd:import namespace="73cf541f-2864-45f0-959b-4ac60618b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2d117-cce7-4cef-b610-67f58333e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169a2f1-1662-4039-8b2c-6591214a49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f541f-2864-45f0-959b-4ac60618b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38edc59-0100-458f-815b-bbe786e635b8}" ma:internalName="TaxCatchAll" ma:showField="CatchAllData" ma:web="73cf541f-2864-45f0-959b-4ac60618b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630A2-887F-4D37-82C1-BD1F6D792D4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af42d117-cce7-4cef-b610-67f58333e85d"/>
    <ds:schemaRef ds:uri="http://purl.org/dc/elements/1.1/"/>
    <ds:schemaRef ds:uri="http://schemas.openxmlformats.org/package/2006/metadata/core-properties"/>
    <ds:schemaRef ds:uri="73cf541f-2864-45f0-959b-4ac60618ba9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57B987-D4A8-4609-9311-60590D9792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270F3-2ACF-4011-BE9D-8D6C6217C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2d117-cce7-4cef-b610-67f58333e85d"/>
    <ds:schemaRef ds:uri="73cf541f-2864-45f0-959b-4ac60618b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1643</Words>
  <Application>Microsoft Office PowerPoint</Application>
  <PresentationFormat>Grand écran</PresentationFormat>
  <Paragraphs>268</Paragraphs>
  <Slides>34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Aptos</vt:lpstr>
      <vt:lpstr>Aptos Display</vt:lpstr>
      <vt:lpstr>Arial</vt:lpstr>
      <vt:lpstr>Bahnschrift Light</vt:lpstr>
      <vt:lpstr>Bahnschrift Light SemiCondensed</vt:lpstr>
      <vt:lpstr>Calibri</vt:lpstr>
      <vt:lpstr>Courier New</vt:lpstr>
      <vt:lpstr>Symbol</vt:lpstr>
      <vt:lpstr>Webdings</vt:lpstr>
      <vt:lpstr>Wingdings</vt:lpstr>
      <vt:lpstr>Thème Office</vt:lpstr>
      <vt:lpstr>Présentation PowerPoint</vt:lpstr>
      <vt:lpstr>Bases légales</vt:lpstr>
      <vt:lpstr>Introduction  </vt:lpstr>
      <vt:lpstr>   Contexte et définition d’une ICL</vt:lpstr>
      <vt:lpstr>Composition</vt:lpstr>
      <vt:lpstr>Composition d’une ICL</vt:lpstr>
      <vt:lpstr>Le cas particulier du directeur</vt:lpstr>
      <vt:lpstr>Recours à des experts extérieurs</vt:lpstr>
      <vt:lpstr>Recours à des experts extérieurs (suite)</vt:lpstr>
      <vt:lpstr>Système de compensation pour les représentant.e.s du personnel</vt:lpstr>
      <vt:lpstr>Compétences</vt:lpstr>
      <vt:lpstr>Quelles compétences exerce-t-on dans cette instance ?</vt:lpstr>
      <vt:lpstr>A. Compétences décisionnelles</vt:lpstr>
      <vt:lpstr>A. Compétences décisionnelles</vt:lpstr>
      <vt:lpstr>A. Compétences décisionnelles</vt:lpstr>
      <vt:lpstr>B. Compétences de concertation</vt:lpstr>
      <vt:lpstr>A. Compétences</vt:lpstr>
      <vt:lpstr>A. Compétences</vt:lpstr>
      <vt:lpstr>C. Droit à l’information réciproque</vt:lpstr>
      <vt:lpstr>D. Compétence d’avis</vt:lpstr>
      <vt:lpstr>E. Absence de décision et recours</vt:lpstr>
      <vt:lpstr>E. Absence de décision et recours</vt:lpstr>
      <vt:lpstr>Quelles tâches le délégué syndical doit-il accomplir ?</vt:lpstr>
      <vt:lpstr>Réunions</vt:lpstr>
      <vt:lpstr>Fréquence</vt:lpstr>
      <vt:lpstr>Rôle du Président</vt:lpstr>
      <vt:lpstr>Rôle du secrétaire</vt:lpstr>
      <vt:lpstr>Les convocations</vt:lpstr>
      <vt:lpstr>Les points à l’ordre du jour</vt:lpstr>
      <vt:lpstr>Les procès-verbaux</vt:lpstr>
      <vt:lpstr>Informations au personnel</vt:lpstr>
      <vt:lpstr>Communication</vt:lpstr>
      <vt:lpstr>Echanges</vt:lpstr>
      <vt:lpstr>Nous contacter</vt:lpstr>
    </vt:vector>
  </TitlesOfParts>
  <Company>ACV-CSC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ICL: compétences de base et ROI</dc:title>
  <dc:creator>Thierry Delhoux</dc:creator>
  <cp:lastModifiedBy>Noel Veronique</cp:lastModifiedBy>
  <cp:revision>37</cp:revision>
  <cp:lastPrinted>2025-02-17T06:59:01Z</cp:lastPrinted>
  <dcterms:created xsi:type="dcterms:W3CDTF">2017-10-12T12:20:27Z</dcterms:created>
  <dcterms:modified xsi:type="dcterms:W3CDTF">2025-03-11T06:59:37Z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0x0101007A5916E6E1E9514D85A5C2238FB822C2</vt:lpwstr>
  </property>
  <property fmtid="{D5CDD505-2E9C-101B-9397-08002B2CF9AE}" pid="3" name="MediaServiceImageTags">
    <vt:lpwstr/>
  </property>
</Properties>
</file>